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93" r:id="rId2"/>
    <p:sldMasterId id="2147483997" r:id="rId3"/>
  </p:sldMasterIdLst>
  <p:notesMasterIdLst>
    <p:notesMasterId r:id="rId45"/>
  </p:notesMasterIdLst>
  <p:handoutMasterIdLst>
    <p:handoutMasterId r:id="rId46"/>
  </p:handoutMasterIdLst>
  <p:sldIdLst>
    <p:sldId id="434" r:id="rId4"/>
    <p:sldId id="438" r:id="rId5"/>
    <p:sldId id="366" r:id="rId6"/>
    <p:sldId id="364" r:id="rId7"/>
    <p:sldId id="367" r:id="rId8"/>
    <p:sldId id="363" r:id="rId9"/>
    <p:sldId id="368" r:id="rId10"/>
    <p:sldId id="436" r:id="rId11"/>
    <p:sldId id="439" r:id="rId12"/>
    <p:sldId id="440" r:id="rId13"/>
    <p:sldId id="384" r:id="rId14"/>
    <p:sldId id="404" r:id="rId15"/>
    <p:sldId id="369" r:id="rId16"/>
    <p:sldId id="370" r:id="rId17"/>
    <p:sldId id="373" r:id="rId18"/>
    <p:sldId id="374" r:id="rId19"/>
    <p:sldId id="376" r:id="rId20"/>
    <p:sldId id="441" r:id="rId21"/>
    <p:sldId id="442" r:id="rId22"/>
    <p:sldId id="445" r:id="rId23"/>
    <p:sldId id="444" r:id="rId24"/>
    <p:sldId id="446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378" r:id="rId43"/>
    <p:sldId id="447" r:id="rId44"/>
  </p:sldIdLst>
  <p:sldSz cx="20316825" cy="15244763"/>
  <p:notesSz cx="9947275" cy="6858000"/>
  <p:defaultTextStyle>
    <a:defPPr>
      <a:defRPr lang="ru-RU"/>
    </a:defPPr>
    <a:lvl1pPr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1003300" indent="-546100"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2008188" indent="-1093788"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3013075" indent="-1641475"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4017963" indent="-2189163"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02">
          <p15:clr>
            <a:srgbClr val="A4A3A4"/>
          </p15:clr>
        </p15:guide>
        <p15:guide id="2" pos="63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тудент НИУ ВШЭ" initials="СНВ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98D"/>
    <a:srgbClr val="000000"/>
    <a:srgbClr val="4D4D4D"/>
    <a:srgbClr val="3333CC"/>
    <a:srgbClr val="FF7C80"/>
    <a:srgbClr val="E4E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 autoAdjust="0"/>
    <p:restoredTop sz="94628" autoAdjust="0"/>
  </p:normalViewPr>
  <p:slideViewPr>
    <p:cSldViewPr>
      <p:cViewPr>
        <p:scale>
          <a:sx n="50" d="100"/>
          <a:sy n="50" d="100"/>
        </p:scale>
        <p:origin x="-108" y="-72"/>
      </p:cViewPr>
      <p:guideLst>
        <p:guide orient="horz" pos="4802"/>
        <p:guide pos="63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8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F14AAC1-5447-4A28-98F3-D06CEF13CFAC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76B25B72-DA15-42CD-871C-5B830AF39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2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defTabSz="201842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defTabSz="201842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AC8A59-D867-4132-B73C-AE17897E6D13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4350"/>
            <a:ext cx="3425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1"/>
            <a:ext cx="7957820" cy="308610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defTabSz="201842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defTabSz="201842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E55522-3C0C-49F8-B777-6FE39DD4C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46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03300"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08188"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13075"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017963"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022482" algn="l" defTabSz="200898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026984" algn="l" defTabSz="200898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031462" algn="l" defTabSz="200898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035959" algn="l" defTabSz="200898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CB787-B312-4109-ABDA-B30CE0430899}" type="slidenum">
              <a:rPr lang="ru-RU" smtClean="0">
                <a:latin typeface="Calibri" pitchFamily="34" charset="0"/>
              </a:rPr>
              <a:pPr/>
              <a:t>1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0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CB787-B312-4109-ABDA-B30CE0430899}" type="slidenum">
              <a:rPr lang="ru-RU" smtClean="0">
                <a:latin typeface="Calibri" pitchFamily="34" charset="0"/>
              </a:rPr>
              <a:pPr/>
              <a:t>5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0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55522-3C0C-49F8-B777-6FE39DD4CE5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6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CB787-B312-4109-ABDA-B30CE0430899}" type="slidenum">
              <a:rPr lang="ru-RU" smtClean="0">
                <a:latin typeface="Calibri" pitchFamily="34" charset="0"/>
              </a:rPr>
              <a:pPr/>
              <a:t>15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0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55522-3C0C-49F8-B777-6FE39DD4CE5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9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55522-3C0C-49F8-B777-6FE39DD4CE5A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1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55522-3C0C-49F8-B777-6FE39DD4CE5A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9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18749" y="7370801"/>
            <a:ext cx="14899452" cy="6547846"/>
          </a:xfrm>
        </p:spPr>
        <p:txBody>
          <a:bodyPr anchor="t">
            <a:normAutofit/>
          </a:bodyPr>
          <a:lstStyle>
            <a:lvl1pPr algn="l">
              <a:defRPr sz="6700" b="1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AE7832B1-EB2A-45C0-9F7B-C86553E27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729698" y="610542"/>
            <a:ext cx="4571286" cy="1300745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5841" y="610542"/>
            <a:ext cx="13375243" cy="1300745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5497458D-32AD-4B7E-92E3-29223AA8E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18754" y="7370801"/>
            <a:ext cx="14899451" cy="6547846"/>
          </a:xfrm>
        </p:spPr>
        <p:txBody>
          <a:bodyPr anchor="t">
            <a:normAutofit/>
          </a:bodyPr>
          <a:lstStyle>
            <a:lvl1pPr algn="l">
              <a:defRPr sz="6700" b="1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124" y="1288128"/>
            <a:ext cx="15061884" cy="2647763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5841" y="4740933"/>
            <a:ext cx="18285143" cy="8877025"/>
          </a:xfrm>
        </p:spPr>
        <p:txBody>
          <a:bodyPr/>
          <a:lstStyle>
            <a:lvl1pPr>
              <a:defRPr>
                <a:solidFill>
                  <a:srgbClr val="2C3E50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rgbClr val="2C3E50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rgbClr val="2C3E50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rgbClr val="2C3E50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rgbClr val="2C3E50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901E0C2B-2BC0-497E-95EA-5C5842B8E3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4894" y="9796177"/>
            <a:ext cx="17269301" cy="3027779"/>
          </a:xfrm>
        </p:spPr>
        <p:txBody>
          <a:bodyPr anchor="t"/>
          <a:lstStyle>
            <a:lvl1pPr algn="l">
              <a:defRPr sz="8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4894" y="6461412"/>
            <a:ext cx="17269301" cy="3334790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1395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27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4183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5578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6972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836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09761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11155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2D313138-9627-461F-86E0-8E8226FAE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124" y="1270238"/>
            <a:ext cx="15061884" cy="2665653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15841" y="4740933"/>
            <a:ext cx="8973265" cy="8877025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327723" y="4740933"/>
            <a:ext cx="8973265" cy="8877025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244C21DD-2B9C-43D4-8645-ADDC3EFD48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5842" y="4758389"/>
            <a:ext cx="8976792" cy="1422138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13951" indent="0">
              <a:buNone/>
              <a:defRPr sz="4400" b="1"/>
            </a:lvl2pPr>
            <a:lvl3pPr marL="2027891" indent="0">
              <a:buNone/>
              <a:defRPr sz="4000" b="1"/>
            </a:lvl3pPr>
            <a:lvl4pPr marL="3041835" indent="0">
              <a:buNone/>
              <a:defRPr sz="3600" b="1"/>
            </a:lvl4pPr>
            <a:lvl5pPr marL="4055780" indent="0">
              <a:buNone/>
              <a:defRPr sz="3600" b="1"/>
            </a:lvl5pPr>
            <a:lvl6pPr marL="5069726" indent="0">
              <a:buNone/>
              <a:defRPr sz="3600" b="1"/>
            </a:lvl6pPr>
            <a:lvl7pPr marL="6083671" indent="0">
              <a:buNone/>
              <a:defRPr sz="3600" b="1"/>
            </a:lvl7pPr>
            <a:lvl8pPr marL="7097615" indent="0">
              <a:buNone/>
              <a:defRPr sz="3600" b="1"/>
            </a:lvl8pPr>
            <a:lvl9pPr marL="8111557" indent="0">
              <a:buNone/>
              <a:defRPr sz="3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5842" y="6180550"/>
            <a:ext cx="8976792" cy="7437424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320695" y="4758389"/>
            <a:ext cx="8980319" cy="1422138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13951" indent="0">
              <a:buNone/>
              <a:defRPr sz="4400" b="1"/>
            </a:lvl2pPr>
            <a:lvl3pPr marL="2027891" indent="0">
              <a:buNone/>
              <a:defRPr sz="4000" b="1"/>
            </a:lvl3pPr>
            <a:lvl4pPr marL="3041835" indent="0">
              <a:buNone/>
              <a:defRPr sz="3600" b="1"/>
            </a:lvl4pPr>
            <a:lvl5pPr marL="4055780" indent="0">
              <a:buNone/>
              <a:defRPr sz="3600" b="1"/>
            </a:lvl5pPr>
            <a:lvl6pPr marL="5069726" indent="0">
              <a:buNone/>
              <a:defRPr sz="3600" b="1"/>
            </a:lvl6pPr>
            <a:lvl7pPr marL="6083671" indent="0">
              <a:buNone/>
              <a:defRPr sz="3600" b="1"/>
            </a:lvl7pPr>
            <a:lvl8pPr marL="7097615" indent="0">
              <a:buNone/>
              <a:defRPr sz="3600" b="1"/>
            </a:lvl8pPr>
            <a:lvl9pPr marL="8111557" indent="0">
              <a:buNone/>
              <a:defRPr sz="3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320695" y="6180550"/>
            <a:ext cx="8980319" cy="7437424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124" y="1270238"/>
            <a:ext cx="15061884" cy="2665653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15846" y="4793300"/>
            <a:ext cx="6684096" cy="258314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43319" y="606968"/>
            <a:ext cx="11357669" cy="13010983"/>
          </a:xfrm>
        </p:spPr>
        <p:txBody>
          <a:bodyPr/>
          <a:lstStyle>
            <a:lvl1pPr>
              <a:defRPr sz="7100"/>
            </a:lvl1pPr>
            <a:lvl2pPr>
              <a:defRPr sz="62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5846" y="7376464"/>
            <a:ext cx="6684096" cy="6241517"/>
          </a:xfrm>
        </p:spPr>
        <p:txBody>
          <a:bodyPr/>
          <a:lstStyle>
            <a:lvl1pPr marL="0" indent="0">
              <a:buNone/>
              <a:defRPr sz="3100"/>
            </a:lvl1pPr>
            <a:lvl2pPr marL="1013951" indent="0">
              <a:buNone/>
              <a:defRPr sz="2700"/>
            </a:lvl2pPr>
            <a:lvl3pPr marL="2027891" indent="0">
              <a:buNone/>
              <a:defRPr sz="2200"/>
            </a:lvl3pPr>
            <a:lvl4pPr marL="3041835" indent="0">
              <a:buNone/>
              <a:defRPr sz="2000"/>
            </a:lvl4pPr>
            <a:lvl5pPr marL="4055780" indent="0">
              <a:buNone/>
              <a:defRPr sz="2000"/>
            </a:lvl5pPr>
            <a:lvl6pPr marL="5069726" indent="0">
              <a:buNone/>
              <a:defRPr sz="2000"/>
            </a:lvl6pPr>
            <a:lvl7pPr marL="6083671" indent="0">
              <a:buNone/>
              <a:defRPr sz="2000"/>
            </a:lvl7pPr>
            <a:lvl8pPr marL="7097615" indent="0">
              <a:buNone/>
              <a:defRPr sz="2000"/>
            </a:lvl8pPr>
            <a:lvl9pPr marL="8111557" indent="0">
              <a:buNone/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3839BF4B-482F-4306-82B5-6CEBFF9101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141" y="1288176"/>
            <a:ext cx="15061884" cy="2647763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5841" y="4740970"/>
            <a:ext cx="18285143" cy="8877025"/>
          </a:xfrm>
        </p:spPr>
        <p:txBody>
          <a:bodyPr/>
          <a:lstStyle>
            <a:lvl1pPr>
              <a:defRPr>
                <a:solidFill>
                  <a:srgbClr val="2C3E50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rgbClr val="2C3E50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rgbClr val="2C3E50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rgbClr val="2C3E50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rgbClr val="2C3E50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5548A87E-5970-424B-8121-6FAD11C0F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82244" y="10671339"/>
            <a:ext cx="12190095" cy="1259811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82244" y="1362148"/>
            <a:ext cx="12190095" cy="9146858"/>
          </a:xfrm>
        </p:spPr>
        <p:txBody>
          <a:bodyPr rtlCol="0">
            <a:normAutofit/>
          </a:bodyPr>
          <a:lstStyle>
            <a:lvl1pPr marL="0" indent="0">
              <a:buNone/>
              <a:defRPr sz="7100"/>
            </a:lvl1pPr>
            <a:lvl2pPr marL="1013951" indent="0">
              <a:buNone/>
              <a:defRPr sz="6200"/>
            </a:lvl2pPr>
            <a:lvl3pPr marL="2027891" indent="0">
              <a:buNone/>
              <a:defRPr sz="5300"/>
            </a:lvl3pPr>
            <a:lvl4pPr marL="3041835" indent="0">
              <a:buNone/>
              <a:defRPr sz="4400"/>
            </a:lvl4pPr>
            <a:lvl5pPr marL="4055780" indent="0">
              <a:buNone/>
              <a:defRPr sz="4400"/>
            </a:lvl5pPr>
            <a:lvl6pPr marL="5069726" indent="0">
              <a:buNone/>
              <a:defRPr sz="4400"/>
            </a:lvl6pPr>
            <a:lvl7pPr marL="6083671" indent="0">
              <a:buNone/>
              <a:defRPr sz="4400"/>
            </a:lvl7pPr>
            <a:lvl8pPr marL="7097615" indent="0">
              <a:buNone/>
              <a:defRPr sz="4400"/>
            </a:lvl8pPr>
            <a:lvl9pPr marL="8111557" indent="0">
              <a:buNone/>
              <a:defRPr sz="44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2244" y="11931151"/>
            <a:ext cx="12190095" cy="1789141"/>
          </a:xfrm>
        </p:spPr>
        <p:txBody>
          <a:bodyPr/>
          <a:lstStyle>
            <a:lvl1pPr marL="0" indent="0">
              <a:buNone/>
              <a:defRPr sz="3100"/>
            </a:lvl1pPr>
            <a:lvl2pPr marL="1013951" indent="0">
              <a:buNone/>
              <a:defRPr sz="2700"/>
            </a:lvl2pPr>
            <a:lvl3pPr marL="2027891" indent="0">
              <a:buNone/>
              <a:defRPr sz="2200"/>
            </a:lvl3pPr>
            <a:lvl4pPr marL="3041835" indent="0">
              <a:buNone/>
              <a:defRPr sz="2000"/>
            </a:lvl4pPr>
            <a:lvl5pPr marL="4055780" indent="0">
              <a:buNone/>
              <a:defRPr sz="2000"/>
            </a:lvl5pPr>
            <a:lvl6pPr marL="5069726" indent="0">
              <a:buNone/>
              <a:defRPr sz="2000"/>
            </a:lvl6pPr>
            <a:lvl7pPr marL="6083671" indent="0">
              <a:buNone/>
              <a:defRPr sz="2000"/>
            </a:lvl7pPr>
            <a:lvl8pPr marL="7097615" indent="0">
              <a:buNone/>
              <a:defRPr sz="2000"/>
            </a:lvl8pPr>
            <a:lvl9pPr marL="8111557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8CC586B3-E647-4AEB-A272-3202C822F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3C4A5A85-E02C-4A91-BFAD-BF7030379B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729698" y="610505"/>
            <a:ext cx="4571286" cy="1300745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5845" y="610505"/>
            <a:ext cx="13375244" cy="1300745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A9196CA1-66FC-4924-881E-04E094D3A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62FAC324-1983-450D-93B6-D908F4D58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3" y="10368010"/>
            <a:ext cx="2033257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23762" y="3895887"/>
            <a:ext cx="17269301" cy="406740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0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523762" y="8028302"/>
            <a:ext cx="17269301" cy="2666842"/>
          </a:xfrm>
        </p:spPr>
        <p:txBody>
          <a:bodyPr lIns="101604" rIns="101604"/>
          <a:lstStyle>
            <a:lvl1pPr marL="0" marR="142245" indent="0" algn="r">
              <a:buNone/>
              <a:defRPr>
                <a:solidFill>
                  <a:schemeClr val="tx2"/>
                </a:solidFill>
              </a:defRPr>
            </a:lvl1pPr>
            <a:lvl2pPr marL="1016036" indent="0" algn="ctr">
              <a:buNone/>
            </a:lvl2pPr>
            <a:lvl3pPr marL="2032071" indent="0" algn="ctr">
              <a:buNone/>
            </a:lvl3pPr>
            <a:lvl4pPr marL="3048107" indent="0" algn="ctr">
              <a:buNone/>
            </a:lvl4pPr>
            <a:lvl5pPr marL="4064142" indent="0" algn="ctr">
              <a:buNone/>
            </a:lvl5pPr>
            <a:lvl6pPr marL="5080178" indent="0" algn="ctr">
              <a:buNone/>
            </a:lvl6pPr>
            <a:lvl7pPr marL="6096213" indent="0" algn="ctr">
              <a:buNone/>
            </a:lvl7pPr>
            <a:lvl8pPr marL="7112249" indent="0" algn="ctr">
              <a:buNone/>
            </a:lvl8pPr>
            <a:lvl9pPr marL="8128284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8364" y="11010107"/>
            <a:ext cx="20325190" cy="4250412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6BBD98A-D969-4168-933D-367D93D9A6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9AC87-1097-4D47-93B9-B92F4DBD97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29" y="2355652"/>
            <a:ext cx="17269301" cy="406527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07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15778" y="6516952"/>
            <a:ext cx="10158413" cy="3234095"/>
          </a:xfrm>
        </p:spPr>
        <p:txBody>
          <a:bodyPr lIns="203207" rIns="203207" anchor="t"/>
          <a:lstStyle>
            <a:lvl1pPr marL="0" indent="0" algn="l">
              <a:buNone/>
              <a:defRPr sz="5100">
                <a:solidFill>
                  <a:schemeClr val="tx1"/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06D67-347A-4576-AA4D-75F3A5AD34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ашивка 6"/>
          <p:cNvSpPr/>
          <p:nvPr/>
        </p:nvSpPr>
        <p:spPr>
          <a:xfrm>
            <a:off x="8080248" y="6680914"/>
            <a:ext cx="406337" cy="50815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7666055" y="6680914"/>
            <a:ext cx="406337" cy="50815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5841" y="3292870"/>
            <a:ext cx="8973264" cy="10060839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327720" y="3292870"/>
            <a:ext cx="8973264" cy="10060839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6AB4C-B46B-4081-BC58-1DCDB0FC75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841" y="606967"/>
            <a:ext cx="18285143" cy="2540794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5841" y="12026424"/>
            <a:ext cx="8976793" cy="169386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06414" anchor="ctr"/>
          <a:lstStyle>
            <a:lvl1pPr marL="0" indent="0">
              <a:buNone/>
              <a:defRPr sz="5300" b="0">
                <a:solidFill>
                  <a:schemeClr val="bg1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320668" y="12026424"/>
            <a:ext cx="8980319" cy="169386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06414" anchor="ctr"/>
          <a:lstStyle>
            <a:lvl1pPr marL="0" indent="0">
              <a:buNone/>
              <a:defRPr sz="5300" b="0">
                <a:solidFill>
                  <a:schemeClr val="bg1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15841" y="3210546"/>
            <a:ext cx="8976793" cy="876221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320666" y="3210546"/>
            <a:ext cx="8980319" cy="876221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BD98A-D969-4168-933D-367D93D9A6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4930" y="9796214"/>
            <a:ext cx="17269301" cy="3027779"/>
          </a:xfrm>
        </p:spPr>
        <p:txBody>
          <a:bodyPr anchor="t"/>
          <a:lstStyle>
            <a:lvl1pPr algn="l">
              <a:defRPr sz="8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4930" y="6461424"/>
            <a:ext cx="17269301" cy="3334791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12435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2485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3728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4971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6213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7456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08698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09941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0F37EBA6-4C8E-434C-A90B-44A45A96F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6899B-1F42-4DAB-ABFD-3BCCD111B8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683" y="10840720"/>
            <a:ext cx="16623571" cy="101631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5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819799" y="11903946"/>
            <a:ext cx="8831047" cy="2032635"/>
          </a:xfrm>
        </p:spPr>
        <p:txBody>
          <a:bodyPr/>
          <a:lstStyle>
            <a:lvl1pPr marL="0" indent="0" algn="r">
              <a:buNone/>
              <a:defRPr sz="36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1682" y="609791"/>
            <a:ext cx="16619163" cy="10163175"/>
          </a:xfrm>
        </p:spPr>
        <p:txBody>
          <a:bodyPr/>
          <a:lstStyle>
            <a:lvl1pPr>
              <a:defRPr sz="7100"/>
            </a:lvl1pPr>
            <a:lvl2pPr>
              <a:defRPr sz="62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946624" y="14244326"/>
            <a:ext cx="4266533" cy="813054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904D0-CC92-4FB1-A8B8-E7A71E955C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5675" y="12100229"/>
            <a:ext cx="15914846" cy="1440966"/>
          </a:xfrm>
          <a:noFill/>
        </p:spPr>
        <p:txBody>
          <a:bodyPr lIns="203207" tIns="0" rIns="203207" anchor="t"/>
          <a:lstStyle>
            <a:lvl1pPr marL="0" marR="40641" indent="0" algn="r">
              <a:buNone/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7921" y="422283"/>
            <a:ext cx="19300984" cy="975664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71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731974" y="14244327"/>
            <a:ext cx="5222919" cy="811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759CE0-FD60-4BB6-BDB0-C3D26E9CF7D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21" y="10814761"/>
            <a:ext cx="17942600" cy="125077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67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109322" y="13215098"/>
            <a:ext cx="10977449" cy="2047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3207" tIns="101604" rIns="203207" bIns="101604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1079203" y="13201927"/>
            <a:ext cx="8199721" cy="20749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3207" tIns="101604" rIns="203207" bIns="101604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13424" y="12873473"/>
            <a:ext cx="7559516" cy="2402680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03207" tIns="101604" rIns="203207" bIns="101604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20522" y="12865661"/>
            <a:ext cx="7566615" cy="241049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9250574" y="11088887"/>
            <a:ext cx="406337" cy="50815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8836381" y="11088887"/>
            <a:ext cx="406337" cy="50815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5841" y="3292872"/>
            <a:ext cx="18285143" cy="97498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BD98A-D969-4168-933D-367D93D9A6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206541" y="610503"/>
            <a:ext cx="3949316" cy="1243224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5841" y="610504"/>
            <a:ext cx="14052471" cy="1243224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BD98A-D969-4168-933D-367D93D9A6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219" y="1234590"/>
            <a:ext cx="15061884" cy="2647763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414474-CDBF-4970-A0C2-CDE3EC989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18749" y="7370801"/>
            <a:ext cx="14899452" cy="6547846"/>
          </a:xfrm>
        </p:spPr>
        <p:txBody>
          <a:bodyPr anchor="t">
            <a:normAutofit/>
          </a:bodyPr>
          <a:lstStyle>
            <a:lvl1pPr algn="l">
              <a:defRPr sz="6700" b="1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141" y="1270292"/>
            <a:ext cx="15061884" cy="2665653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15882" y="4740970"/>
            <a:ext cx="8973264" cy="8877025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327720" y="4740970"/>
            <a:ext cx="8973264" cy="8877025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E96E71B9-BC08-43D8-8F73-6B35854C7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5882" y="4758389"/>
            <a:ext cx="8976793" cy="1422138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12435" indent="0">
              <a:buNone/>
              <a:defRPr sz="4400" b="1"/>
            </a:lvl2pPr>
            <a:lvl3pPr marL="2024851" indent="0">
              <a:buNone/>
              <a:defRPr sz="4000" b="1"/>
            </a:lvl3pPr>
            <a:lvl4pPr marL="3037284" indent="0">
              <a:buNone/>
              <a:defRPr sz="3600" b="1"/>
            </a:lvl4pPr>
            <a:lvl5pPr marL="4049711" indent="0">
              <a:buNone/>
              <a:defRPr sz="3600" b="1"/>
            </a:lvl5pPr>
            <a:lvl6pPr marL="5062135" indent="0">
              <a:buNone/>
              <a:defRPr sz="3600" b="1"/>
            </a:lvl6pPr>
            <a:lvl7pPr marL="6074568" indent="0">
              <a:buNone/>
              <a:defRPr sz="3600" b="1"/>
            </a:lvl7pPr>
            <a:lvl8pPr marL="7086986" indent="0">
              <a:buNone/>
              <a:defRPr sz="3600" b="1"/>
            </a:lvl8pPr>
            <a:lvl9pPr marL="8099412" indent="0">
              <a:buNone/>
              <a:defRPr sz="3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5882" y="6180568"/>
            <a:ext cx="8976793" cy="7437424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320749" y="4758389"/>
            <a:ext cx="8980319" cy="1422138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12435" indent="0">
              <a:buNone/>
              <a:defRPr sz="4400" b="1"/>
            </a:lvl2pPr>
            <a:lvl3pPr marL="2024851" indent="0">
              <a:buNone/>
              <a:defRPr sz="4000" b="1"/>
            </a:lvl3pPr>
            <a:lvl4pPr marL="3037284" indent="0">
              <a:buNone/>
              <a:defRPr sz="3600" b="1"/>
            </a:lvl4pPr>
            <a:lvl5pPr marL="4049711" indent="0">
              <a:buNone/>
              <a:defRPr sz="3600" b="1"/>
            </a:lvl5pPr>
            <a:lvl6pPr marL="5062135" indent="0">
              <a:buNone/>
              <a:defRPr sz="3600" b="1"/>
            </a:lvl6pPr>
            <a:lvl7pPr marL="6074568" indent="0">
              <a:buNone/>
              <a:defRPr sz="3600" b="1"/>
            </a:lvl7pPr>
            <a:lvl8pPr marL="7086986" indent="0">
              <a:buNone/>
              <a:defRPr sz="3600" b="1"/>
            </a:lvl8pPr>
            <a:lvl9pPr marL="8099412" indent="0">
              <a:buNone/>
              <a:defRPr sz="3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320749" y="6180568"/>
            <a:ext cx="8980319" cy="7437424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141" y="1270292"/>
            <a:ext cx="15061884" cy="2665653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15888" y="4793337"/>
            <a:ext cx="6684095" cy="258314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43314" y="606968"/>
            <a:ext cx="11357670" cy="13010983"/>
          </a:xfrm>
        </p:spPr>
        <p:txBody>
          <a:bodyPr/>
          <a:lstStyle>
            <a:lvl1pPr>
              <a:defRPr sz="7100"/>
            </a:lvl1pPr>
            <a:lvl2pPr>
              <a:defRPr sz="62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5888" y="7376518"/>
            <a:ext cx="6684095" cy="6241517"/>
          </a:xfrm>
        </p:spPr>
        <p:txBody>
          <a:bodyPr/>
          <a:lstStyle>
            <a:lvl1pPr marL="0" indent="0">
              <a:buNone/>
              <a:defRPr sz="3100"/>
            </a:lvl1pPr>
            <a:lvl2pPr marL="1012435" indent="0">
              <a:buNone/>
              <a:defRPr sz="2700"/>
            </a:lvl2pPr>
            <a:lvl3pPr marL="2024851" indent="0">
              <a:buNone/>
              <a:defRPr sz="2200"/>
            </a:lvl3pPr>
            <a:lvl4pPr marL="3037284" indent="0">
              <a:buNone/>
              <a:defRPr sz="2000"/>
            </a:lvl4pPr>
            <a:lvl5pPr marL="4049711" indent="0">
              <a:buNone/>
              <a:defRPr sz="2000"/>
            </a:lvl5pPr>
            <a:lvl6pPr marL="5062135" indent="0">
              <a:buNone/>
              <a:defRPr sz="2000"/>
            </a:lvl6pPr>
            <a:lvl7pPr marL="6074568" indent="0">
              <a:buNone/>
              <a:defRPr sz="2000"/>
            </a:lvl7pPr>
            <a:lvl8pPr marL="7086986" indent="0">
              <a:buNone/>
              <a:defRPr sz="2000"/>
            </a:lvl8pPr>
            <a:lvl9pPr marL="8099412" indent="0">
              <a:buNone/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C3D7497B-0DE6-4C04-8E38-AA7E1F205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82281" y="10671375"/>
            <a:ext cx="12190095" cy="1259811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82281" y="1362148"/>
            <a:ext cx="12190095" cy="9146858"/>
          </a:xfrm>
        </p:spPr>
        <p:txBody>
          <a:bodyPr rtlCol="0">
            <a:normAutofit/>
          </a:bodyPr>
          <a:lstStyle>
            <a:lvl1pPr marL="0" indent="0">
              <a:buNone/>
              <a:defRPr sz="7100"/>
            </a:lvl1pPr>
            <a:lvl2pPr marL="1012435" indent="0">
              <a:buNone/>
              <a:defRPr sz="6200"/>
            </a:lvl2pPr>
            <a:lvl3pPr marL="2024851" indent="0">
              <a:buNone/>
              <a:defRPr sz="5300"/>
            </a:lvl3pPr>
            <a:lvl4pPr marL="3037284" indent="0">
              <a:buNone/>
              <a:defRPr sz="4400"/>
            </a:lvl4pPr>
            <a:lvl5pPr marL="4049711" indent="0">
              <a:buNone/>
              <a:defRPr sz="4400"/>
            </a:lvl5pPr>
            <a:lvl6pPr marL="5062135" indent="0">
              <a:buNone/>
              <a:defRPr sz="4400"/>
            </a:lvl6pPr>
            <a:lvl7pPr marL="6074568" indent="0">
              <a:buNone/>
              <a:defRPr sz="4400"/>
            </a:lvl7pPr>
            <a:lvl8pPr marL="7086986" indent="0">
              <a:buNone/>
              <a:defRPr sz="4400"/>
            </a:lvl8pPr>
            <a:lvl9pPr marL="8099412" indent="0">
              <a:buNone/>
              <a:defRPr sz="4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2281" y="11931187"/>
            <a:ext cx="12190095" cy="1789141"/>
          </a:xfrm>
        </p:spPr>
        <p:txBody>
          <a:bodyPr/>
          <a:lstStyle>
            <a:lvl1pPr marL="0" indent="0">
              <a:buNone/>
              <a:defRPr sz="3100"/>
            </a:lvl1pPr>
            <a:lvl2pPr marL="1012435" indent="0">
              <a:buNone/>
              <a:defRPr sz="2700"/>
            </a:lvl2pPr>
            <a:lvl3pPr marL="2024851" indent="0">
              <a:buNone/>
              <a:defRPr sz="2200"/>
            </a:lvl3pPr>
            <a:lvl4pPr marL="3037284" indent="0">
              <a:buNone/>
              <a:defRPr sz="2000"/>
            </a:lvl4pPr>
            <a:lvl5pPr marL="4049711" indent="0">
              <a:buNone/>
              <a:defRPr sz="2000"/>
            </a:lvl5pPr>
            <a:lvl6pPr marL="5062135" indent="0">
              <a:buNone/>
              <a:defRPr sz="2000"/>
            </a:lvl6pPr>
            <a:lvl7pPr marL="6074568" indent="0">
              <a:buNone/>
              <a:defRPr sz="2000"/>
            </a:lvl7pPr>
            <a:lvl8pPr marL="7086986" indent="0">
              <a:buNone/>
              <a:defRPr sz="2000"/>
            </a:lvl8pPr>
            <a:lvl9pPr marL="8099412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CFD000D6-F3C2-40BA-ABBA-7A02627A9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240217" y="1270000"/>
            <a:ext cx="150606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2489" tIns="101228" rIns="202489" bIns="1012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1016000" y="4740275"/>
            <a:ext cx="18284825" cy="88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2489" tIns="101228" rIns="202489" bIns="101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4560550" y="14130338"/>
            <a:ext cx="4740275" cy="811212"/>
          </a:xfrm>
          <a:prstGeom prst="rect">
            <a:avLst/>
          </a:prstGeom>
        </p:spPr>
        <p:txBody>
          <a:bodyPr vert="horz" wrap="square" lIns="91143" tIns="45568" rIns="91143" bIns="45568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DACCE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E9C5D1B-C4F6-4F5A-8F72-AE95A815D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2C3E50"/>
          </a:solidFill>
          <a:latin typeface="Myriad Pro"/>
          <a:ea typeface="Arial" charset="0"/>
          <a:cs typeface="Myriad Pro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5pPr>
      <a:lvl6pPr marL="455749" algn="l" defTabSz="1011191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6pPr>
      <a:lvl7pPr marL="911492" algn="l" defTabSz="1011191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7pPr>
      <a:lvl8pPr marL="1367243" algn="l" defTabSz="1011191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8pPr>
      <a:lvl9pPr marL="1822986" algn="l" defTabSz="1011191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9pPr>
    </p:titleStyle>
    <p:bodyStyle>
      <a:lvl1pPr marL="757238" indent="-757238" algn="l" defTabSz="10096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7100" kern="1200">
          <a:solidFill>
            <a:srgbClr val="2C3E50"/>
          </a:solidFill>
          <a:latin typeface="Myriad Pro"/>
          <a:ea typeface="Arial" charset="0"/>
          <a:cs typeface="Myriad Pro"/>
        </a:defRPr>
      </a:lvl1pPr>
      <a:lvl2pPr marL="1643063" indent="-630238" algn="l" defTabSz="10096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6200" kern="1200">
          <a:solidFill>
            <a:srgbClr val="2C3E50"/>
          </a:solidFill>
          <a:latin typeface="Myriad Pro"/>
          <a:ea typeface="Myriad Pro" charset="0"/>
          <a:cs typeface="Myriad Pro"/>
        </a:defRPr>
      </a:lvl2pPr>
      <a:lvl3pPr marL="2528888" indent="-503238" algn="l" defTabSz="10096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5300" kern="1200">
          <a:solidFill>
            <a:srgbClr val="2C3E50"/>
          </a:solidFill>
          <a:latin typeface="Myriad Pro"/>
          <a:ea typeface="Myriad Pro" charset="0"/>
          <a:cs typeface="Myriad Pro"/>
        </a:defRPr>
      </a:lvl3pPr>
      <a:lvl4pPr marL="3541713" indent="-503238" algn="l" defTabSz="10096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400" kern="1200">
          <a:solidFill>
            <a:srgbClr val="2C3E50"/>
          </a:solidFill>
          <a:latin typeface="Myriad Pro"/>
          <a:ea typeface="Myriad Pro" charset="0"/>
          <a:cs typeface="Myriad Pro"/>
        </a:defRPr>
      </a:lvl4pPr>
      <a:lvl5pPr marL="4554538" indent="-503238" algn="l" defTabSz="10096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4400" kern="1200">
          <a:solidFill>
            <a:srgbClr val="2C3E50"/>
          </a:solidFill>
          <a:latin typeface="Myriad Pro"/>
          <a:ea typeface="Myriad Pro" charset="0"/>
          <a:cs typeface="Myriad Pro"/>
        </a:defRPr>
      </a:lvl5pPr>
      <a:lvl6pPr marL="5568348" indent="-506207" algn="l" defTabSz="1012435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80777" indent="-506207" algn="l" defTabSz="1012435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593204" indent="-506207" algn="l" defTabSz="1012435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605632" indent="-506207" algn="l" defTabSz="1012435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35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24851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37284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49711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62135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74568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086986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099412" algn="l" defTabSz="10124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 bwMode="auto">
          <a:xfrm>
            <a:off x="4240217" y="1270000"/>
            <a:ext cx="150606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2792" tIns="101388" rIns="202792" bIns="1013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3971" name="Текст 2"/>
          <p:cNvSpPr>
            <a:spLocks noGrp="1"/>
          </p:cNvSpPr>
          <p:nvPr>
            <p:ph type="body" idx="1"/>
          </p:nvPr>
        </p:nvSpPr>
        <p:spPr bwMode="auto">
          <a:xfrm>
            <a:off x="1016000" y="4740275"/>
            <a:ext cx="18284825" cy="88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2792" tIns="101388" rIns="202792" bIns="101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4560550" y="14130338"/>
            <a:ext cx="4740275" cy="811212"/>
          </a:xfrm>
          <a:prstGeom prst="rect">
            <a:avLst/>
          </a:prstGeom>
        </p:spPr>
        <p:txBody>
          <a:bodyPr vert="horz" wrap="square" lIns="91283" tIns="45639" rIns="91283" bIns="45639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DACCE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F1F5637-D6EB-4FBF-B8D2-97E8FB4FA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2C3E50"/>
          </a:solidFill>
          <a:latin typeface="Myriad Pro"/>
          <a:ea typeface="Arial" charset="0"/>
          <a:cs typeface="Myriad Pro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5pPr>
      <a:lvl6pPr marL="456429" algn="l" defTabSz="1012704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6pPr>
      <a:lvl7pPr marL="912861" algn="l" defTabSz="1012704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7pPr>
      <a:lvl8pPr marL="1369290" algn="l" defTabSz="1012704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8pPr>
      <a:lvl9pPr marL="1825719" algn="l" defTabSz="1012704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9pPr>
    </p:titleStyle>
    <p:bodyStyle>
      <a:lvl1pPr marL="758825" indent="-758825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7100" kern="1200">
          <a:solidFill>
            <a:srgbClr val="2C3E50"/>
          </a:solidFill>
          <a:latin typeface="Myriad Pro"/>
          <a:ea typeface="Arial" charset="0"/>
          <a:cs typeface="Myriad Pro"/>
        </a:defRPr>
      </a:lvl1pPr>
      <a:lvl2pPr marL="1646238" indent="-631825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6200" kern="1200">
          <a:solidFill>
            <a:srgbClr val="2C3E50"/>
          </a:solidFill>
          <a:latin typeface="Myriad Pro"/>
          <a:ea typeface="Myriad Pro" charset="0"/>
          <a:cs typeface="Myriad Pro"/>
        </a:defRPr>
      </a:lvl2pPr>
      <a:lvl3pPr marL="2533650" indent="-504825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5300" kern="1200">
          <a:solidFill>
            <a:srgbClr val="2C3E50"/>
          </a:solidFill>
          <a:latin typeface="Myriad Pro"/>
          <a:ea typeface="Myriad Pro" charset="0"/>
          <a:cs typeface="Myriad Pro"/>
        </a:defRPr>
      </a:lvl3pPr>
      <a:lvl4pPr marL="3548063" indent="-504825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400" kern="1200">
          <a:solidFill>
            <a:srgbClr val="2C3E50"/>
          </a:solidFill>
          <a:latin typeface="Myriad Pro"/>
          <a:ea typeface="Myriad Pro" charset="0"/>
          <a:cs typeface="Myriad Pro"/>
        </a:defRPr>
      </a:lvl4pPr>
      <a:lvl5pPr marL="4562475" indent="-504825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4400" kern="1200">
          <a:solidFill>
            <a:srgbClr val="2C3E50"/>
          </a:solidFill>
          <a:latin typeface="Myriad Pro"/>
          <a:ea typeface="Myriad Pro" charset="0"/>
          <a:cs typeface="Myriad Pro"/>
        </a:defRPr>
      </a:lvl5pPr>
      <a:lvl6pPr marL="5576697" indent="-506967" algn="l" defTabSz="1013951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90642" indent="-506967" algn="l" defTabSz="1013951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604586" indent="-506967" algn="l" defTabSz="1013951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618533" indent="-506967" algn="l" defTabSz="1013951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3951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27891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1835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55780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69726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83671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097615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11557" algn="l" defTabSz="1013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1109322" y="13215098"/>
            <a:ext cx="10977449" cy="2047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3207" tIns="101604" rIns="203207" bIns="101604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1079203" y="13201927"/>
            <a:ext cx="8199721" cy="20749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3207" tIns="101604" rIns="203207" bIns="101604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13424" y="12873473"/>
            <a:ext cx="7559516" cy="2402680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03207" tIns="101604" rIns="203207" bIns="101604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20522" y="12865661"/>
            <a:ext cx="7566615" cy="241049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15841" y="610497"/>
            <a:ext cx="18285143" cy="2540794"/>
          </a:xfrm>
          <a:prstGeom prst="rect">
            <a:avLst/>
          </a:prstGeom>
        </p:spPr>
        <p:txBody>
          <a:bodyPr vert="horz" lIns="203207" tIns="101604" rIns="203207" bIns="10160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015841" y="3292870"/>
            <a:ext cx="18285143" cy="10060839"/>
          </a:xfrm>
          <a:prstGeom prst="rect">
            <a:avLst/>
          </a:prstGeom>
        </p:spPr>
        <p:txBody>
          <a:bodyPr vert="horz" lIns="203207" tIns="101604" rIns="203207" bIns="101604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4946624" y="14244326"/>
            <a:ext cx="4266533" cy="813054"/>
          </a:xfrm>
          <a:prstGeom prst="rect">
            <a:avLst/>
          </a:prstGeom>
        </p:spPr>
        <p:txBody>
          <a:bodyPr vert="horz" lIns="203207" tIns="101604" rIns="203207" bIns="101604" anchor="b"/>
          <a:lstStyle>
            <a:lvl1pPr algn="l" eaLnBrk="1" latinLnBrk="0" hangingPunct="1">
              <a:defRPr kumimoji="0" sz="22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11/30/2017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9731974" y="14244327"/>
            <a:ext cx="5222919" cy="811642"/>
          </a:xfrm>
          <a:prstGeom prst="rect">
            <a:avLst/>
          </a:prstGeom>
        </p:spPr>
        <p:txBody>
          <a:bodyPr vert="horz" lIns="203207" tIns="101604" rIns="203207" bIns="101604" anchor="b"/>
          <a:lstStyle>
            <a:lvl1pPr algn="r" eaLnBrk="1" latinLnBrk="0" hangingPunct="1">
              <a:defRPr kumimoji="0" sz="22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22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9213157" y="14244327"/>
            <a:ext cx="812673" cy="811642"/>
          </a:xfrm>
          <a:prstGeom prst="rect">
            <a:avLst/>
          </a:prstGeom>
        </p:spPr>
        <p:txBody>
          <a:bodyPr vert="horz" lIns="203207" tIns="101604" rIns="203207" bIns="101604" anchor="b"/>
          <a:lstStyle>
            <a:lvl1pPr algn="r" eaLnBrk="1" latinLnBrk="0" hangingPunct="1">
              <a:defRPr kumimoji="0" sz="22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22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388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9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812828" indent="-568980" algn="l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1808" indent="-508018" algn="l" rtl="0" eaLnBrk="1" latinLnBrk="0" hangingPunct="1">
        <a:spcBef>
          <a:spcPts val="720"/>
        </a:spcBef>
        <a:buClr>
          <a:schemeClr val="accent1"/>
        </a:buClr>
        <a:buFont typeface="Verdana"/>
        <a:buChar char="◦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1910147" indent="-508018" algn="l" rtl="0" eaLnBrk="1" latinLnBrk="0" hangingPunct="1">
        <a:spcBef>
          <a:spcPts val="778"/>
        </a:spcBef>
        <a:buClr>
          <a:schemeClr val="accent2"/>
        </a:buClr>
        <a:buSzPct val="100000"/>
        <a:buFont typeface="Wingdings 2"/>
        <a:buChar char=""/>
        <a:defRPr kumimoji="0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089" indent="-508018" algn="l" rtl="0" eaLnBrk="1" latinLnBrk="0" hangingPunct="1">
        <a:spcBef>
          <a:spcPts val="778"/>
        </a:spcBef>
        <a:buClr>
          <a:schemeClr val="accent2"/>
        </a:buClr>
        <a:buFont typeface="Wingdings 2"/>
        <a:buChar char="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107" indent="-508018" algn="l" rtl="0" eaLnBrk="1" latinLnBrk="0" hangingPunct="1">
        <a:spcBef>
          <a:spcPts val="778"/>
        </a:spcBef>
        <a:buClr>
          <a:schemeClr val="accent2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24" indent="-508018" algn="l" rtl="0" eaLnBrk="1" latinLnBrk="0" hangingPunct="1">
        <a:spcBef>
          <a:spcPts val="778"/>
        </a:spcBef>
        <a:buClr>
          <a:schemeClr val="accent3"/>
        </a:buClr>
        <a:buFont typeface="Wingdings 2"/>
        <a:buChar char="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064142" indent="-508018" algn="l" rtl="0" eaLnBrk="1" latinLnBrk="0" hangingPunct="1">
        <a:spcBef>
          <a:spcPts val="778"/>
        </a:spcBef>
        <a:buClr>
          <a:schemeClr val="accent3"/>
        </a:buClr>
        <a:buFont typeface="Wingdings 2"/>
        <a:buChar char="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160" indent="-508018" algn="l" rtl="0" eaLnBrk="1" latinLnBrk="0" hangingPunct="1">
        <a:spcBef>
          <a:spcPts val="778"/>
        </a:spcBef>
        <a:buClr>
          <a:schemeClr val="accent3"/>
        </a:buClr>
        <a:buFont typeface="Wingdings 2"/>
        <a:buChar char="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178" indent="-508018" algn="l" rtl="0" eaLnBrk="1" latinLnBrk="0" hangingPunct="1">
        <a:spcBef>
          <a:spcPts val="778"/>
        </a:spcBef>
        <a:buClr>
          <a:schemeClr val="accent3"/>
        </a:buClr>
        <a:buFont typeface="Wingdings 2"/>
        <a:buChar char="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6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32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48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641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80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96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122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28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803B159551D16E3E0D1F8312D7272F04463DA90CB41744FA01528894D843D8D262D6E94EF59AA70s5f9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69380" y="5165593"/>
            <a:ext cx="18506056" cy="3896948"/>
          </a:xfrm>
          <a:prstGeom prst="rect">
            <a:avLst/>
          </a:prstGeom>
          <a:noFill/>
        </p:spPr>
        <p:txBody>
          <a:bodyPr wrap="square" lIns="201734" tIns="100830" rIns="201734" bIns="100830">
            <a:spAutoFit/>
          </a:bodyPr>
          <a:lstStyle/>
          <a:p>
            <a:pPr algn="ctr"/>
            <a:r>
              <a:rPr lang="ru-RU" sz="8000" b="1" dirty="0"/>
              <a:t>Роль инженерного сообщества в</a:t>
            </a:r>
            <a:r>
              <a:rPr lang="ru-RU" sz="8000" dirty="0"/>
              <a:t> </a:t>
            </a:r>
            <a:r>
              <a:rPr lang="ru-RU" sz="8000" b="1" dirty="0"/>
              <a:t>модернизации отечественного образования</a:t>
            </a:r>
            <a:endParaRPr lang="ru-RU" sz="8000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657058" y="11964867"/>
            <a:ext cx="487442" cy="54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1734" tIns="100830" rIns="201734" bIns="100830" anchor="ctr">
            <a:spAutoFit/>
          </a:bodyPr>
          <a:lstStyle/>
          <a:p>
            <a:pPr marL="0" marR="0" lvl="0" indent="0" algn="r" defTabSz="2032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0" y="205557"/>
            <a:ext cx="9433048" cy="2283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7728" y="11654829"/>
            <a:ext cx="14881370" cy="2358065"/>
          </a:xfrm>
          <a:prstGeom prst="rect">
            <a:avLst/>
          </a:prstGeom>
          <a:noFill/>
        </p:spPr>
        <p:txBody>
          <a:bodyPr lIns="201734" tIns="100830" rIns="201734" bIns="100830">
            <a:spAutoFit/>
          </a:bodyPr>
          <a:lstStyle/>
          <a:p>
            <a:pPr algn="ctr" defTabSz="2032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Романов Павел Иванович,</a:t>
            </a:r>
          </a:p>
          <a:p>
            <a:pPr algn="ctr" defTabSz="2032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ученый секретарь рабочей группы Координационного совета </a:t>
            </a:r>
            <a:br>
              <a:rPr lang="ru-RU" sz="35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35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области образования «Инженерное дело, технологии и технические науки», д. т. н., проф.</a:t>
            </a:r>
          </a:p>
        </p:txBody>
      </p:sp>
    </p:spTree>
    <p:extLst>
      <p:ext uri="{BB962C8B-B14F-4D97-AF65-F5344CB8AC3E}">
        <p14:creationId xmlns:p14="http://schemas.microsoft.com/office/powerpoint/2010/main" val="425426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764" y="401067"/>
            <a:ext cx="20316825" cy="2540794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Система учебно-методических объединений </a:t>
            </a:r>
            <a: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 области образования</a:t>
            </a:r>
            <a: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«Инженерное дело, технологии и технические науки»</a:t>
            </a:r>
            <a:endParaRPr lang="ru-RU" sz="6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32" y="3661941"/>
            <a:ext cx="19298144" cy="10450191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30000"/>
              </a:lnSpc>
              <a:spcAft>
                <a:spcPts val="3000"/>
              </a:spcAft>
              <a:buNone/>
            </a:pP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Система</a:t>
            </a:r>
            <a:r>
              <a:rPr lang="ru-RU" sz="4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«КС по области образования «Инженерное дело…» </a:t>
            </a:r>
            <a:r>
              <a:rPr lang="en-US" sz="4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</a:t>
            </a:r>
            <a:r>
              <a:rPr lang="ru-RU" sz="4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23 федеральных УМО» </a:t>
            </a: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является эффективным инструментом</a:t>
            </a:r>
            <a:r>
              <a:rPr lang="ru-RU" sz="4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</a:t>
            </a:r>
          </a:p>
          <a:p>
            <a:pPr indent="540385" algn="just">
              <a:lnSpc>
                <a:spcPct val="130000"/>
              </a:lnSpc>
              <a:spcAft>
                <a:spcPts val="3000"/>
              </a:spcAft>
            </a:pPr>
            <a:r>
              <a:rPr lang="ru-RU" sz="4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формирования  общего направления развития</a:t>
            </a:r>
            <a:br>
              <a:rPr lang="ru-RU" sz="4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4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инженерного образования для инновационного развития</a:t>
            </a:r>
            <a:b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России (</a:t>
            </a:r>
            <a:r>
              <a:rPr lang="ru-RU" sz="48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КС</a:t>
            </a:r>
            <a:r>
              <a:rPr lang="ru-RU" sz="4800" i="1" dirty="0">
                <a:solidFill>
                  <a:srgbClr val="00B05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48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совместно с ФУМО</a:t>
            </a: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).</a:t>
            </a:r>
          </a:p>
          <a:p>
            <a:pPr indent="540385" algn="just">
              <a:lnSpc>
                <a:spcPct val="130000"/>
              </a:lnSpc>
            </a:pPr>
            <a:r>
              <a:rPr lang="ru-RU" sz="4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учета особенностей развития </a:t>
            </a: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направлений подготовки</a:t>
            </a:r>
            <a:b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и специальностей для обеспечения потребностей</a:t>
            </a:r>
            <a:b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отраслей промышленности и отдельных предприятий</a:t>
            </a:r>
            <a:b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(</a:t>
            </a:r>
            <a:r>
              <a:rPr lang="ru-RU" sz="48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ФУМО</a:t>
            </a:r>
            <a:r>
              <a:rPr lang="ru-RU" sz="4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).</a:t>
            </a:r>
            <a:endParaRPr lang="ru-RU" sz="48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5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787" y="3589933"/>
            <a:ext cx="20316825" cy="10060839"/>
          </a:xfrm>
        </p:spPr>
        <p:txBody>
          <a:bodyPr>
            <a:noAutofit/>
          </a:bodyPr>
          <a:lstStyle/>
          <a:p>
            <a:pPr lvl="0"/>
            <a:r>
              <a:rPr lang="ru-RU" sz="3500" dirty="0"/>
              <a:t>формирование и реорганизация совместно с </a:t>
            </a:r>
            <a:r>
              <a:rPr lang="ru-RU" sz="3500" dirty="0" err="1"/>
              <a:t>Минобрнауки</a:t>
            </a:r>
            <a:r>
              <a:rPr lang="ru-RU" sz="3500" dirty="0"/>
              <a:t> России и другими органами исполнительной власти сети федеральных УМО по области </a:t>
            </a:r>
            <a:br>
              <a:rPr lang="ru-RU" sz="3500" dirty="0"/>
            </a:br>
            <a:r>
              <a:rPr lang="ru-RU" sz="3500" dirty="0"/>
              <a:t>образования «Инженерное дело, технологии и технические науки»;</a:t>
            </a:r>
          </a:p>
          <a:p>
            <a:pPr lvl="0"/>
            <a:r>
              <a:rPr lang="ru-RU" sz="3500" dirty="0"/>
              <a:t>подготовка предложений по оптимизации перечней специальностей </a:t>
            </a:r>
            <a:br>
              <a:rPr lang="ru-RU" sz="3500" dirty="0"/>
            </a:br>
            <a:r>
              <a:rPr lang="ru-RU" sz="3500" dirty="0"/>
              <a:t>и направлений подготовки высшего образования;</a:t>
            </a:r>
          </a:p>
          <a:p>
            <a:pPr lvl="0"/>
            <a:r>
              <a:rPr lang="ru-RU" sz="3500" dirty="0"/>
              <a:t>организация взаимодействия между федеральными УМО, координация </a:t>
            </a:r>
            <a:br>
              <a:rPr lang="ru-RU" sz="3500" dirty="0"/>
            </a:br>
            <a:r>
              <a:rPr lang="ru-RU" sz="3500" dirty="0"/>
              <a:t>и контроль их деятельности;</a:t>
            </a:r>
          </a:p>
          <a:p>
            <a:pPr lvl="0"/>
            <a:r>
              <a:rPr lang="ru-RU" sz="3500" dirty="0"/>
              <a:t>участие в разработке нормативных правовых актов и организационно-распорядительных документов, регламентирующих деятельность федеральных УМО;</a:t>
            </a:r>
          </a:p>
          <a:p>
            <a:pPr lvl="0"/>
            <a:r>
              <a:rPr lang="ru-RU" sz="3500" dirty="0"/>
              <a:t>взаимодействие с </a:t>
            </a:r>
            <a:r>
              <a:rPr lang="ru-RU" sz="3500" dirty="0" err="1"/>
              <a:t>Минобрнауки</a:t>
            </a:r>
            <a:r>
              <a:rPr lang="ru-RU" sz="3500" dirty="0"/>
              <a:t> России (структурными подразделениями, </a:t>
            </a:r>
            <a:br>
              <a:rPr lang="ru-RU" sz="3500" dirty="0"/>
            </a:br>
            <a:r>
              <a:rPr lang="ru-RU" sz="3500" dirty="0"/>
              <a:t>советами и комиссиями), с федеральными органами законодательной и исполнительной власти, органами исполнительной власти субъектов </a:t>
            </a:r>
            <a:br>
              <a:rPr lang="ru-RU" sz="3500" dirty="0"/>
            </a:br>
            <a:r>
              <a:rPr lang="ru-RU" sz="3500" dirty="0"/>
              <a:t>Российской Федерации, Российским Союзом ректоров, региональными </a:t>
            </a:r>
            <a:br>
              <a:rPr lang="ru-RU" sz="3500" dirty="0"/>
            </a:br>
            <a:r>
              <a:rPr lang="ru-RU" sz="3500" dirty="0"/>
              <a:t>советами ректоров, предприятиями и учреждениями, профессиональными ассоциациями, научными, общественными и иными организациями;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3396" y="493589"/>
            <a:ext cx="18285143" cy="2540794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Задачи Координационного совета по области образования «Инженерное дело, технологии </a:t>
            </a:r>
            <a:b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технические науки»</a:t>
            </a:r>
          </a:p>
        </p:txBody>
      </p:sp>
    </p:spTree>
    <p:extLst>
      <p:ext uri="{BB962C8B-B14F-4D97-AF65-F5344CB8AC3E}">
        <p14:creationId xmlns:p14="http://schemas.microsoft.com/office/powerpoint/2010/main" val="240463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787" y="3610214"/>
            <a:ext cx="20316825" cy="10060839"/>
          </a:xfrm>
        </p:spPr>
        <p:txBody>
          <a:bodyPr>
            <a:noAutofit/>
          </a:bodyPr>
          <a:lstStyle/>
          <a:p>
            <a:pPr lvl="0"/>
            <a:r>
              <a:rPr lang="ru-RU" sz="3500" dirty="0"/>
              <a:t>внесение предложений по совершенствованию федерального законодательства </a:t>
            </a:r>
            <a:br>
              <a:rPr lang="ru-RU" sz="3500" dirty="0"/>
            </a:br>
            <a:r>
              <a:rPr lang="ru-RU" sz="3500" dirty="0"/>
              <a:t>в сфере образования и науки;</a:t>
            </a:r>
          </a:p>
          <a:p>
            <a:pPr lvl="0"/>
            <a:r>
              <a:rPr lang="ru-RU" sz="3500" dirty="0"/>
              <a:t>экспертиза и разработка проектов нормативных правовых актов в области </a:t>
            </a:r>
            <a:br>
              <a:rPr lang="ru-RU" sz="3500" dirty="0"/>
            </a:br>
            <a:r>
              <a:rPr lang="ru-RU" sz="3500" dirty="0"/>
              <a:t>высшего образования;</a:t>
            </a:r>
          </a:p>
          <a:p>
            <a:pPr lvl="0"/>
            <a:r>
              <a:rPr lang="ru-RU" sz="3500" dirty="0"/>
              <a:t>организация выполнения научно-исследовательских и проектных работ </a:t>
            </a:r>
            <a:br>
              <a:rPr lang="ru-RU" sz="3500" dirty="0"/>
            </a:br>
            <a:r>
              <a:rPr lang="ru-RU" sz="3500" dirty="0"/>
              <a:t>в сфере высшего образования;</a:t>
            </a:r>
          </a:p>
          <a:p>
            <a:pPr lvl="0"/>
            <a:r>
              <a:rPr lang="ru-RU" sz="3500" dirty="0"/>
              <a:t>участие в мониторинге реализации федеральных государственных </a:t>
            </a:r>
            <a:br>
              <a:rPr lang="ru-RU" sz="3500" dirty="0"/>
            </a:br>
            <a:r>
              <a:rPr lang="ru-RU" sz="3500" dirty="0"/>
              <a:t>образовательных стандартов; </a:t>
            </a:r>
          </a:p>
          <a:p>
            <a:pPr lvl="0"/>
            <a:r>
              <a:rPr lang="ru-RU" sz="3500" dirty="0"/>
              <a:t>координация разработки и реализации программ повышения квалификации </a:t>
            </a:r>
            <a:br>
              <a:rPr lang="ru-RU" sz="3500" dirty="0"/>
            </a:br>
            <a:r>
              <a:rPr lang="ru-RU" sz="3500" dirty="0"/>
              <a:t>и профессиональной переподготовки профессорско-преподавательского </a:t>
            </a:r>
            <a:br>
              <a:rPr lang="ru-RU" sz="3500" dirty="0"/>
            </a:br>
            <a:r>
              <a:rPr lang="ru-RU" sz="3500" dirty="0"/>
              <a:t>состава и иных педагогических работников организаций;</a:t>
            </a:r>
          </a:p>
          <a:p>
            <a:pPr lvl="0"/>
            <a:r>
              <a:rPr lang="ru-RU" sz="3500" dirty="0"/>
              <a:t>участие совместно с работодателями в организации профессионально-общественной аккредитации образовательных программ; </a:t>
            </a:r>
          </a:p>
          <a:p>
            <a:r>
              <a:rPr lang="ru-RU" sz="3500" dirty="0"/>
              <a:t>проведение конференций, семинаров, совещаний и иных мероприятий </a:t>
            </a:r>
            <a:br>
              <a:rPr lang="ru-RU" sz="3500" dirty="0"/>
            </a:br>
            <a:r>
              <a:rPr lang="ru-RU" sz="3500" dirty="0"/>
              <a:t>по вопросам совершенствования системы высшего образования.</a:t>
            </a:r>
          </a:p>
          <a:p>
            <a:pPr lvl="0"/>
            <a:endParaRPr lang="ru-RU" sz="3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3396" y="493589"/>
            <a:ext cx="18285143" cy="2540794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Задачи Координационного совета по области образования «Инженерное дело, технологии </a:t>
            </a:r>
            <a:b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технические науки»</a:t>
            </a:r>
          </a:p>
        </p:txBody>
      </p:sp>
    </p:spTree>
    <p:extLst>
      <p:ext uri="{BB962C8B-B14F-4D97-AF65-F5344CB8AC3E}">
        <p14:creationId xmlns:p14="http://schemas.microsoft.com/office/powerpoint/2010/main" val="357476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841" y="495911"/>
            <a:ext cx="18285143" cy="2540794"/>
          </a:xfrm>
        </p:spPr>
        <p:txBody>
          <a:bodyPr>
            <a:noAutofit/>
          </a:bodyPr>
          <a:lstStyle/>
          <a:p>
            <a:pPr lvl="0" algn="ctr" defTabSz="20320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Координационный совет по области образования «Инженерное дело, технологии и технические науки»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1965" t="6024" r="40207" b="54050"/>
          <a:stretch/>
        </p:blipFill>
        <p:spPr bwMode="auto">
          <a:xfrm>
            <a:off x="3788394" y="3232215"/>
            <a:ext cx="12562706" cy="8593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9540" y="12377231"/>
            <a:ext cx="155537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rgbClr val="000000"/>
                </a:solidFill>
              </a:rPr>
              <a:t>Сопредседатели Координационного совета «Инженерное дело» справа налево: </a:t>
            </a:r>
            <a:br>
              <a:rPr lang="ru-RU" sz="2500" dirty="0">
                <a:solidFill>
                  <a:srgbClr val="000000"/>
                </a:solidFill>
              </a:rPr>
            </a:br>
            <a:r>
              <a:rPr lang="ru-RU" sz="2500" dirty="0">
                <a:solidFill>
                  <a:srgbClr val="000000"/>
                </a:solidFill>
              </a:rPr>
              <a:t>А.И. </a:t>
            </a:r>
            <a:r>
              <a:rPr lang="ru-RU" sz="2500" dirty="0" err="1">
                <a:solidFill>
                  <a:srgbClr val="000000"/>
                </a:solidFill>
              </a:rPr>
              <a:t>Рудской</a:t>
            </a:r>
            <a:r>
              <a:rPr lang="ru-RU" sz="2500" dirty="0">
                <a:solidFill>
                  <a:srgbClr val="000000"/>
                </a:solidFill>
              </a:rPr>
              <a:t>, П.С. Чубик, А.А. Александров</a:t>
            </a:r>
          </a:p>
        </p:txBody>
      </p:sp>
    </p:spTree>
    <p:extLst>
      <p:ext uri="{BB962C8B-B14F-4D97-AF65-F5344CB8AC3E}">
        <p14:creationId xmlns:p14="http://schemas.microsoft.com/office/powerpoint/2010/main" val="230454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841" y="-76374"/>
            <a:ext cx="18285143" cy="2540794"/>
          </a:xfrm>
        </p:spPr>
        <p:txBody>
          <a:bodyPr>
            <a:noAutofit/>
          </a:bodyPr>
          <a:lstStyle/>
          <a:p>
            <a:pPr lvl="0" algn="ctr" defTabSz="20320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Координационный совет по области образования</a:t>
            </a:r>
            <a:b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«Инженерное дело, технологии и технические науки»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993" t="20200" r="28365" b="9959"/>
          <a:stretch/>
        </p:blipFill>
        <p:spPr bwMode="auto">
          <a:xfrm>
            <a:off x="2895600" y="2619770"/>
            <a:ext cx="13773150" cy="10763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96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азвание 1"/>
          <p:cNvSpPr>
            <a:spLocks noGrp="1"/>
          </p:cNvSpPr>
          <p:nvPr>
            <p:ph type="title"/>
          </p:nvPr>
        </p:nvSpPr>
        <p:spPr>
          <a:xfrm>
            <a:off x="725364" y="565597"/>
            <a:ext cx="18650072" cy="12851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ОРГАНИЗАЦИОННАЯ СТРУКТУРА УПРАВЛЕНИЯ</a:t>
            </a:r>
            <a:r>
              <a:rPr lang="en-US" alt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РАЗРАБОТКИ УЧЕБНО-МЕТОДИЧЕСКОГО ОБЕСПЕЧЕНИЯ</a:t>
            </a:r>
            <a:br>
              <a:rPr lang="ru-RU" alt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ОБРАЗОВАТЕЛЬНОГО ПРОЦЕССА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82148" y="7983059"/>
            <a:ext cx="3473857" cy="5760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865" tIns="96932" rIns="193865" bIns="96932" rtlCol="0" anchor="ctr"/>
          <a:lstStyle/>
          <a:p>
            <a:pPr algn="ctr"/>
            <a:r>
              <a:rPr lang="ru-RU" sz="4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ФГОС ВО</a:t>
            </a: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16123380" y="8326481"/>
            <a:ext cx="2687688" cy="496855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93865" tIns="96932" rIns="193865" bIns="96932" rtlCol="0" anchor="ctr"/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ПРОФЕССИОНАЛЬНЫЕ СТАНДАРТЫ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4806" y="12154601"/>
            <a:ext cx="4959705" cy="1938180"/>
          </a:xfrm>
          <a:prstGeom prst="roundRect">
            <a:avLst/>
          </a:prstGeom>
          <a:solidFill>
            <a:srgbClr val="15798D"/>
          </a:solidFill>
          <a:ln w="38100">
            <a:solidFill>
              <a:srgbClr val="157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865" tIns="96932" rIns="193865" bIns="96932" rtlCol="0" anchor="ctr"/>
          <a:lstStyle/>
          <a:p>
            <a:pPr algn="ctr"/>
            <a:r>
              <a:rPr lang="ru-RU" sz="3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БАКАЛАВРИАТ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9300" y="9782621"/>
            <a:ext cx="4989950" cy="1902997"/>
          </a:xfrm>
          <a:prstGeom prst="roundRect">
            <a:avLst/>
          </a:prstGeom>
          <a:solidFill>
            <a:srgbClr val="15798D"/>
          </a:solidFill>
          <a:ln w="38100">
            <a:solidFill>
              <a:srgbClr val="157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865" tIns="96932" rIns="193865" bIns="96932" rtlCol="0" anchor="ctr"/>
          <a:lstStyle/>
          <a:p>
            <a:pPr algn="ctr"/>
            <a:r>
              <a:rPr lang="ru-RU" sz="3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МАГИСТРАТУРА, СПЕЦИАЛИТЕТ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6032" y="7550918"/>
            <a:ext cx="4964045" cy="1915995"/>
          </a:xfrm>
          <a:prstGeom prst="roundRect">
            <a:avLst/>
          </a:prstGeom>
          <a:solidFill>
            <a:srgbClr val="15798D"/>
          </a:solidFill>
          <a:ln w="38100">
            <a:solidFill>
              <a:srgbClr val="157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865" tIns="96932" rIns="193865" bIns="96932" rtlCol="0" anchor="ctr"/>
          <a:lstStyle/>
          <a:p>
            <a:pPr algn="ctr"/>
            <a:r>
              <a:rPr lang="ru-RU" sz="3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АСПИРАНТУРА,</a:t>
            </a:r>
          </a:p>
          <a:p>
            <a:pPr algn="ctr"/>
            <a:r>
              <a:rPr lang="ru-RU" sz="3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АССИСТЕНТУРА</a:t>
            </a:r>
            <a:r>
              <a:rPr lang="ru-RU" sz="3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3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ОРДИНАТУРА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5889" y="2727047"/>
            <a:ext cx="5576104" cy="4247262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ФЕДЕРАЛЬНЫЙ ЗАКОН</a:t>
            </a:r>
            <a:endParaRPr lang="ru-RU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«О внесении изменений в трудовой кодекс российской федерации и статьи 11 и 73 федерального закона «Об образовании в российской федерации« от 02.05.2015</a:t>
            </a:r>
          </a:p>
          <a:p>
            <a:pPr algn="ctr"/>
            <a:r>
              <a:rPr 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№ 122-ФЗ</a:t>
            </a:r>
            <a:endParaRPr lang="ru-RU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86147" y="2725837"/>
            <a:ext cx="13781660" cy="3785597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часть 7 статьи 11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изложить в следующей редакции: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«7. Формирование требований федеральных государственных образовательных стандартов профессионального образования к результатам освоения основных образовательных программ профессионального образования в части профессиональной компетенции осуществляется на основе соответствующих профессиональных стандартов (при наличии)»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ФГОС ПО,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утвержденные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 1 июля 2016 года, подлежат приведению в соответствие с требованиями, установленными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частью 7 статьи 11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Федерального закона от 29 декабря 2012 года № 273-ФЗ в течение одного года с 1 июля 2016 года</a:t>
            </a:r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11954155" y="9710613"/>
            <a:ext cx="2520279" cy="828861"/>
          </a:xfrm>
          <a:prstGeom prst="leftRightArrow">
            <a:avLst/>
          </a:prstGeom>
          <a:solidFill>
            <a:srgbClr val="15798D"/>
          </a:solidFill>
          <a:ln w="38100">
            <a:solidFill>
              <a:srgbClr val="1579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3" rIns="91388" bIns="45693"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93916" y="7983061"/>
            <a:ext cx="1496424" cy="5760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865" tIns="96932" rIns="193865" bIns="96932" rtlCol="0" anchor="ctr"/>
          <a:lstStyle/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29820" y="6974309"/>
            <a:ext cx="3131280" cy="707832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УРОВНИ </a:t>
            </a:r>
            <a:b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КВАЛИФИКАЦИИ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9054" y="12511099"/>
            <a:ext cx="540428" cy="861720"/>
          </a:xfrm>
          <a:prstGeom prst="rect">
            <a:avLst/>
          </a:prstGeom>
          <a:noFill/>
          <a:ln w="28575">
            <a:noFill/>
          </a:ln>
        </p:spPr>
        <p:txBody>
          <a:bodyPr wrap="none" lIns="91388" tIns="45693" rIns="91388" bIns="45693" rtlCol="0">
            <a:spAutoFit/>
          </a:bodyPr>
          <a:lstStyle/>
          <a:p>
            <a:r>
              <a:rPr lang="ru-RU" sz="5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1914" y="10505077"/>
            <a:ext cx="540428" cy="861720"/>
          </a:xfrm>
          <a:prstGeom prst="rect">
            <a:avLst/>
          </a:prstGeom>
          <a:noFill/>
          <a:ln w="28575">
            <a:noFill/>
          </a:ln>
        </p:spPr>
        <p:txBody>
          <a:bodyPr wrap="none" lIns="91388" tIns="45693" rIns="91388" bIns="45693" rtlCol="0">
            <a:spAutoFit/>
          </a:bodyPr>
          <a:lstStyle/>
          <a:p>
            <a:r>
              <a:rPr lang="ru-RU" sz="5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71914" y="8330418"/>
            <a:ext cx="540428" cy="861720"/>
          </a:xfrm>
          <a:prstGeom prst="rect">
            <a:avLst/>
          </a:prstGeom>
          <a:noFill/>
          <a:ln w="28575">
            <a:noFill/>
          </a:ln>
        </p:spPr>
        <p:txBody>
          <a:bodyPr wrap="none" lIns="91388" tIns="45693" rIns="91388" bIns="45693" rtlCol="0">
            <a:spAutoFit/>
          </a:bodyPr>
          <a:lstStyle/>
          <a:p>
            <a:r>
              <a:rPr lang="ru-RU" sz="5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661665" y="11002106"/>
            <a:ext cx="3105259" cy="79438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lIns="91248" tIns="45622" rIns="91248" bIns="45622" anchor="ctr"/>
          <a:lstStyle/>
          <a:p>
            <a:pPr algn="ctr" defTabSz="1013842">
              <a:defRPr/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ФГОС 3++</a:t>
            </a:r>
            <a:endParaRPr lang="ru-RU" altLang="ru-RU" sz="29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9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5324" y="5194594"/>
            <a:ext cx="19154128" cy="5990884"/>
            <a:chOff x="365324" y="5194594"/>
            <a:chExt cx="19154128" cy="599088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3254755" y="5194596"/>
              <a:ext cx="6264697" cy="3256304"/>
            </a:xfrm>
            <a:prstGeom prst="roundRect">
              <a:avLst>
                <a:gd name="adj" fmla="val 21919"/>
              </a:avLst>
            </a:prstGeom>
            <a:solidFill>
              <a:schemeClr val="bg2"/>
            </a:solidFill>
            <a:ln>
              <a:solidFill>
                <a:srgbClr val="15798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248" tIns="45622" rIns="91248" bIns="45622" anchor="ctr"/>
            <a:lstStyle/>
            <a:p>
              <a:pPr algn="ctr" defTabSz="1013842">
                <a:defRPr/>
              </a:pPr>
              <a:r>
                <a:rPr lang="ru-RU" sz="30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КООРДИНАЦИОННЫЕ СОВЕТЫ (ПО ОБЛАСТЯМ), ФЕДЕРАЛЬНЫЕ УЧЕБНО-МЕТОДИЧЕСКИЕ ОБЪЕДИНЕНИЯ</a:t>
              </a:r>
              <a:endParaRPr lang="ru-RU" alt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3254754" y="8850353"/>
              <a:ext cx="6264697" cy="2335125"/>
            </a:xfrm>
            <a:prstGeom prst="roundRect">
              <a:avLst>
                <a:gd name="adj" fmla="val 29355"/>
              </a:avLst>
            </a:prstGeom>
            <a:solidFill>
              <a:schemeClr val="bg2"/>
            </a:solidFill>
            <a:ln>
              <a:solidFill>
                <a:srgbClr val="15798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248" tIns="45622" rIns="91248" bIns="45622" anchor="ctr"/>
            <a:lstStyle/>
            <a:p>
              <a:pPr algn="ctr" defTabSz="1013842">
                <a:defRPr/>
              </a:pPr>
              <a:r>
                <a:rPr lang="ru-RU" sz="30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ОРГАНИЗАЦИИ, ОСУЩЕСТВЛЯЮЩИЕ ОБРАЗОВАТЕЛЬНУЮ ДЕЯТЕЛЬНОСТЬ</a:t>
              </a:r>
              <a:endParaRPr lang="ru-RU" alt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718256" y="5194594"/>
              <a:ext cx="4176465" cy="96617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rgbClr val="15798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248" tIns="45622" rIns="91248" bIns="45622" anchor="ctr"/>
            <a:lstStyle/>
            <a:p>
              <a:pPr algn="ctr" defTabSz="1013842">
                <a:defRPr/>
              </a:pPr>
              <a:r>
                <a:rPr lang="ru-RU" sz="45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ФГОС</a:t>
              </a:r>
              <a:endParaRPr lang="ru-RU" altLang="ru-RU" sz="4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718256" y="9662510"/>
              <a:ext cx="4176465" cy="96617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rgbClr val="15798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248" tIns="45622" rIns="91248" bIns="45622" anchor="ctr"/>
            <a:lstStyle/>
            <a:p>
              <a:pPr algn="ctr" defTabSz="1013842">
                <a:defRPr/>
              </a:pPr>
              <a:r>
                <a:rPr lang="ru-RU" sz="4500" b="1" dirty="0" err="1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ОПОП</a:t>
              </a:r>
              <a:endParaRPr lang="ru-RU" altLang="ru-RU" sz="4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718256" y="7526863"/>
              <a:ext cx="4176465" cy="96617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rgbClr val="15798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248" tIns="45622" rIns="91248" bIns="45622" anchor="ctr"/>
            <a:lstStyle/>
            <a:p>
              <a:pPr algn="ctr" defTabSz="1013842">
                <a:defRPr/>
              </a:pPr>
              <a:r>
                <a:rPr lang="ru-RU" sz="4500" b="1" dirty="0" err="1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ПООП</a:t>
              </a:r>
              <a:endParaRPr lang="ru-RU" altLang="ru-RU" sz="4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65324" y="7105509"/>
              <a:ext cx="6906046" cy="1744844"/>
            </a:xfrm>
            <a:prstGeom prst="roundRect">
              <a:avLst>
                <a:gd name="adj" fmla="val 50000"/>
              </a:avLst>
            </a:prstGeom>
            <a:solidFill>
              <a:srgbClr val="15798D"/>
            </a:solidFill>
            <a:ln>
              <a:solidFill>
                <a:srgbClr val="15798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248" tIns="45622" rIns="91248" bIns="45622" anchor="ctr"/>
            <a:lstStyle/>
            <a:p>
              <a:pPr algn="ctr" defTabSz="1013842">
                <a:defRPr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ПРОФЕССИОНАЛЬНЫЙ СТАНДАРТ</a:t>
              </a:r>
              <a:endPara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 стрелкой 6"/>
            <p:cNvCxnSpPr>
              <a:stCxn id="12" idx="3"/>
            </p:cNvCxnSpPr>
            <p:nvPr/>
          </p:nvCxnSpPr>
          <p:spPr>
            <a:xfrm>
              <a:off x="7271370" y="7977931"/>
              <a:ext cx="1446886" cy="2119104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12" idx="3"/>
            </p:cNvCxnSpPr>
            <p:nvPr/>
          </p:nvCxnSpPr>
          <p:spPr>
            <a:xfrm flipV="1">
              <a:off x="7271370" y="5677681"/>
              <a:ext cx="1446886" cy="230025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12" idx="3"/>
              <a:endCxn id="14" idx="1"/>
            </p:cNvCxnSpPr>
            <p:nvPr/>
          </p:nvCxnSpPr>
          <p:spPr>
            <a:xfrm>
              <a:off x="7271370" y="7977931"/>
              <a:ext cx="1446886" cy="3202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азвание 1"/>
          <p:cNvSpPr txBox="1">
            <a:spLocks/>
          </p:cNvSpPr>
          <p:nvPr/>
        </p:nvSpPr>
        <p:spPr>
          <a:xfrm>
            <a:off x="2525564" y="1080642"/>
            <a:ext cx="15106497" cy="12851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1151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C3E50"/>
                </a:solidFill>
                <a:latin typeface="Myriad Pro"/>
                <a:ea typeface="Arial" charset="0"/>
                <a:cs typeface="Myriad Pro"/>
              </a:defRPr>
            </a:lvl1pPr>
            <a:lvl2pPr algn="l" defTabSz="1001151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Arial" charset="0"/>
                <a:cs typeface="Myriad Pro" pitchFamily="34" charset="0"/>
              </a:defRPr>
            </a:lvl2pPr>
            <a:lvl3pPr algn="l" defTabSz="1001151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Arial" charset="0"/>
                <a:cs typeface="Myriad Pro" pitchFamily="34" charset="0"/>
              </a:defRPr>
            </a:lvl3pPr>
            <a:lvl4pPr algn="l" defTabSz="1001151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Arial" charset="0"/>
                <a:cs typeface="Myriad Pro" pitchFamily="34" charset="0"/>
              </a:defRPr>
            </a:lvl4pPr>
            <a:lvl5pPr algn="l" defTabSz="1001151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Arial" charset="0"/>
                <a:cs typeface="Myriad Pro" pitchFamily="34" charset="0"/>
              </a:defRPr>
            </a:lvl5pPr>
            <a:lvl6pPr marL="451689" algn="l" defTabSz="100213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6pPr>
            <a:lvl7pPr marL="903343" algn="l" defTabSz="100213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7pPr>
            <a:lvl8pPr marL="1355005" algn="l" defTabSz="100213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8pPr>
            <a:lvl9pPr marL="1806674" algn="l" defTabSz="100213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9pPr>
          </a:lstStyle>
          <a:p>
            <a:pPr algn="ctr" eaLnBrk="1" hangingPunct="1"/>
            <a:r>
              <a:rPr lang="ru-RU" altLang="ru-RU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УРОВНЕВАЯ СТРУКТУРА УЧЕТА ТРЕБОВАНИЙ ПРОФЕССИОНАЛЬНЫХ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94924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297" y="1422823"/>
            <a:ext cx="16290027" cy="112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4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348" y="473075"/>
            <a:ext cx="19442160" cy="2540794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Концепция актуализированных ФГОС – ПООП</a:t>
            </a:r>
            <a:b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ПОЗВОЛЯЕТ: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36886"/>
            <a:ext cx="20023508" cy="10594207"/>
          </a:xfrm>
        </p:spPr>
        <p:txBody>
          <a:bodyPr>
            <a:noAutofit/>
          </a:bodyPr>
          <a:lstStyle/>
          <a:p>
            <a:pPr indent="540385" algn="just">
              <a:lnSpc>
                <a:spcPct val="130000"/>
              </a:lnSpc>
              <a:spcAft>
                <a:spcPts val="3000"/>
              </a:spcAft>
            </a:pPr>
            <a:r>
              <a:rPr lang="ru-RU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создать механизм для оперативного изменения содержания</a:t>
            </a:r>
            <a:r>
              <a:rPr lang="en-US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образования при изменении техники, технологий и рынка труда;</a:t>
            </a:r>
          </a:p>
          <a:p>
            <a:pPr indent="540385" algn="just">
              <a:lnSpc>
                <a:spcPct val="130000"/>
              </a:lnSpc>
              <a:spcAft>
                <a:spcPts val="3000"/>
              </a:spcAft>
            </a:pPr>
            <a:r>
              <a:rPr lang="ru-RU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повысить роль 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федеральных УМО (и, соответственно,</a:t>
            </a: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университетов и</a:t>
            </a:r>
            <a:r>
              <a:rPr lang="ru-RU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представителей работодателей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</a:t>
            </a: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en-US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формировании содержания образования и обязательных</a:t>
            </a: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требований;</a:t>
            </a:r>
          </a:p>
          <a:p>
            <a:pPr indent="540385" algn="just">
              <a:lnSpc>
                <a:spcPct val="130000"/>
              </a:lnSpc>
              <a:spcAft>
                <a:spcPts val="3000"/>
              </a:spcAft>
            </a:pPr>
            <a:r>
              <a:rPr lang="ru-RU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создать механизм сохранения единого образовательного</a:t>
            </a:r>
            <a:r>
              <a:rPr lang="en-US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en-US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45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пространства России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так как в обязательной части ПООП будут</a:t>
            </a: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прописаны не только компетенции, но и индикаторы  достижения </a:t>
            </a: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ru-RU" sz="45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компетенций. </a:t>
            </a:r>
            <a:endParaRPr lang="ru-RU" sz="45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325" y="565597"/>
            <a:ext cx="19442160" cy="2540794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Концепция актуализированных ФГОС – ПООП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77046"/>
            <a:ext cx="19370547" cy="9226055"/>
          </a:xfrm>
        </p:spPr>
        <p:txBody>
          <a:bodyPr>
            <a:normAutofit/>
          </a:bodyPr>
          <a:lstStyle/>
          <a:p>
            <a:pPr indent="0" algn="just">
              <a:lnSpc>
                <a:spcPct val="130000"/>
              </a:lnSpc>
              <a:buNone/>
            </a:pP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основе Концепции</a:t>
            </a:r>
            <a:r>
              <a:rPr lang="ru-RU" sz="5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ФГОС</a:t>
            </a:r>
            <a:r>
              <a:rPr lang="en-US" sz="5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ПООП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Координационный совета по области образования «Инженерное дело…» разработал и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УТВЕРДИЛ МАКЕТЫ примерных основных образовательных программ.</a:t>
            </a:r>
            <a:endParaRPr lang="ru-RU" sz="5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7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3589"/>
            <a:ext cx="20316825" cy="2540794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Система учебно-методических объединений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21496"/>
            <a:ext cx="19879492" cy="9565581"/>
          </a:xfrm>
        </p:spPr>
        <p:txBody>
          <a:bodyPr>
            <a:normAutofit/>
          </a:bodyPr>
          <a:lstStyle/>
          <a:p>
            <a:pPr lvl="0" indent="540385" algn="just">
              <a:lnSpc>
                <a:spcPct val="130000"/>
              </a:lnSpc>
              <a:spcAft>
                <a:spcPts val="3600"/>
              </a:spcAft>
            </a:pP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Основана в СССР в 1988 году.</a:t>
            </a:r>
          </a:p>
          <a:p>
            <a:pPr lvl="0" indent="540385" algn="just">
              <a:lnSpc>
                <a:spcPct val="130000"/>
              </a:lnSpc>
              <a:spcAft>
                <a:spcPts val="3600"/>
              </a:spcAft>
            </a:pP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Показала высокую эффективность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сохранении</a:t>
            </a: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единого образовательного пространства России </a:t>
            </a: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эпоху перемен.</a:t>
            </a:r>
          </a:p>
          <a:p>
            <a:pPr lvl="0" indent="540385" algn="just">
              <a:lnSpc>
                <a:spcPct val="130000"/>
              </a:lnSpc>
            </a:pP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Имеет многолетний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опыт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обеспечения</a:t>
            </a: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взаимодействия</a:t>
            </a: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между вузами и работодателями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24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411" y="2221781"/>
            <a:ext cx="18362040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Из текста ФГОС3++:</a:t>
            </a:r>
          </a:p>
          <a:p>
            <a:endParaRPr lang="ru-RU" sz="5000" b="1" dirty="0"/>
          </a:p>
          <a:p>
            <a:r>
              <a:rPr lang="ru-RU" sz="5000" dirty="0"/>
              <a:t>2.9. В рамках программы бакалавриата выделяются обязательная часть и часть, формируемая участниками образовательных отношений.</a:t>
            </a:r>
          </a:p>
          <a:p>
            <a:endParaRPr lang="ru-RU" sz="5000" dirty="0"/>
          </a:p>
          <a:p>
            <a:r>
              <a:rPr lang="ru-RU" sz="5000" dirty="0"/>
              <a:t>К обязательной части программы бакалавриата относятся дисциплины (модули) и практики, обеспечивающие формирование общепрофессиональных компетенций, а также профессиональных компетенций</a:t>
            </a:r>
            <a:r>
              <a:rPr lang="ru-RU" sz="5000" b="1" dirty="0"/>
              <a:t>, установленных ПООП в качестве обязательных (при наличии).</a:t>
            </a:r>
          </a:p>
          <a:p>
            <a:endParaRPr lang="ru-RU" sz="5000" b="1" dirty="0">
              <a:highlight>
                <a:srgbClr val="00FF00"/>
              </a:highligh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3767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695" y="1933749"/>
            <a:ext cx="1836204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Из текста ФГОС3++:</a:t>
            </a:r>
          </a:p>
          <a:p>
            <a:endParaRPr lang="ru-RU" sz="5000" b="1" dirty="0"/>
          </a:p>
          <a:p>
            <a:r>
              <a:rPr lang="ru-RU" sz="5000" dirty="0"/>
              <a:t>3.7. Организация устанавливает в программе бакалавриата индикаторы достижения компетенций: универсальных, общепрофессиональных и, при наличии, обязательных профессиональных компетенций – </a:t>
            </a:r>
            <a:r>
              <a:rPr lang="ru-RU" sz="5000" b="1" dirty="0"/>
              <a:t>в соответствии с индикаторами достижения компетенций, установленными ПООП;</a:t>
            </a:r>
            <a:endParaRPr lang="ru-RU" sz="5000" b="1" dirty="0">
              <a:highlight>
                <a:srgbClr val="00FF00"/>
              </a:highligh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32846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9515" r="15351" b="9978"/>
          <a:stretch/>
        </p:blipFill>
        <p:spPr bwMode="auto">
          <a:xfrm>
            <a:off x="4314482" y="76791"/>
            <a:ext cx="11604570" cy="151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8600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460" y="5910722"/>
            <a:ext cx="17425936" cy="264776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Приказ </a:t>
            </a:r>
            <a:r>
              <a:rPr lang="ru-RU" dirty="0" err="1">
                <a:solidFill>
                  <a:schemeClr val="tx1"/>
                </a:solidFill>
              </a:rPr>
              <a:t>Минобрнауки</a:t>
            </a:r>
            <a:r>
              <a:rPr lang="ru-RU" dirty="0">
                <a:solidFill>
                  <a:schemeClr val="tx1"/>
                </a:solidFill>
              </a:rPr>
              <a:t> от 28.05.2014 г. № 594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программ»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688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t="14827" r="15195" b="12126"/>
          <a:stretch/>
        </p:blipFill>
        <p:spPr bwMode="auto">
          <a:xfrm>
            <a:off x="4469780" y="460955"/>
            <a:ext cx="10729192" cy="144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82190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2" t="13851" r="15196" b="8024"/>
          <a:stretch/>
        </p:blipFill>
        <p:spPr bwMode="auto">
          <a:xfrm>
            <a:off x="4685804" y="36522"/>
            <a:ext cx="10729191" cy="1521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60331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5" t="15392" r="15151" b="8702"/>
          <a:stretch/>
        </p:blipFill>
        <p:spPr bwMode="auto">
          <a:xfrm>
            <a:off x="4829820" y="377056"/>
            <a:ext cx="10158413" cy="137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8045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2" t="12093" r="14258" b="4118"/>
          <a:stretch/>
        </p:blipFill>
        <p:spPr bwMode="auto">
          <a:xfrm>
            <a:off x="3605684" y="-154483"/>
            <a:ext cx="12529392" cy="176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93117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7" t="13656" r="14101" b="4704"/>
          <a:stretch/>
        </p:blipFill>
        <p:spPr bwMode="auto">
          <a:xfrm>
            <a:off x="4143414" y="-226491"/>
            <a:ext cx="11703630" cy="1625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0753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6" t="12093" r="14883" b="6267"/>
          <a:stretch/>
        </p:blipFill>
        <p:spPr bwMode="auto">
          <a:xfrm>
            <a:off x="3605684" y="-298499"/>
            <a:ext cx="13249472" cy="1890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4353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84" y="493589"/>
            <a:ext cx="20316825" cy="2540794"/>
          </a:xfrm>
        </p:spPr>
        <p:txBody>
          <a:bodyPr>
            <a:normAutofit/>
          </a:bodyPr>
          <a:lstStyle/>
          <a:p>
            <a:pPr algn="ctr"/>
            <a:r>
              <a:rPr lang="ru-RU" sz="6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ФЗ «Об образовании </a:t>
            </a:r>
            <a:br>
              <a:rPr lang="ru-RU" sz="6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Российской Федерации»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5841" y="3898246"/>
            <a:ext cx="18285143" cy="10060839"/>
          </a:xfrm>
        </p:spPr>
        <p:txBody>
          <a:bodyPr>
            <a:normAutofit lnSpcReduction="10000"/>
          </a:bodyPr>
          <a:lstStyle/>
          <a:p>
            <a:pPr marL="243848" indent="0">
              <a:buNone/>
            </a:pPr>
            <a:r>
              <a:rPr lang="ru-RU" sz="4700" b="1" dirty="0">
                <a:latin typeface="Arial" pitchFamily="34" charset="0"/>
                <a:cs typeface="Arial" pitchFamily="34" charset="0"/>
              </a:rPr>
              <a:t>Статья 19. Научно-методическое и ресурсное обеспечение системы образования</a:t>
            </a:r>
          </a:p>
          <a:p>
            <a:pPr marL="243848" indent="0">
              <a:buNone/>
            </a:pPr>
            <a:endParaRPr lang="ru-RU" sz="4700" dirty="0">
              <a:latin typeface="Arial" pitchFamily="34" charset="0"/>
              <a:cs typeface="Arial" pitchFamily="34" charset="0"/>
            </a:endParaRPr>
          </a:p>
          <a:p>
            <a:pPr marL="243848" indent="0">
              <a:buNone/>
            </a:pPr>
            <a:r>
              <a:rPr lang="ru-RU" sz="4700" dirty="0">
                <a:latin typeface="Arial" pitchFamily="34" charset="0"/>
                <a:cs typeface="Arial" pitchFamily="34" charset="0"/>
              </a:rPr>
              <a:t>2. В целях участия педагогических, научных работников, представителей работодателей в разработке федеральных государственных образовательных стандартов, примерных образовательных программ, координации действий организаций, осуществляющих образовательную деятельность, в обеспечении качества и развития содержания образования в системе образования могут создаваться учебно-методические объединения.</a:t>
            </a:r>
          </a:p>
          <a:p>
            <a:pPr marL="243848" indent="0">
              <a:buNone/>
            </a:pPr>
            <a:endParaRPr lang="ru-RU" sz="9000" b="1" dirty="0"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243848" indent="0" algn="r">
              <a:buNone/>
            </a:pPr>
            <a:r>
              <a:rPr lang="ru-RU" sz="3500" i="1" dirty="0">
                <a:latin typeface="Arial" pitchFamily="34" charset="0"/>
                <a:cs typeface="Arial" pitchFamily="34" charset="0"/>
              </a:rPr>
              <a:t>п.2, ст. 19, Федеральный закон от 29.12.2012 N 273-ФЗ </a:t>
            </a:r>
            <a:br>
              <a:rPr lang="ru-RU" sz="3500" i="1" dirty="0">
                <a:latin typeface="Arial" pitchFamily="34" charset="0"/>
                <a:cs typeface="Arial" pitchFamily="34" charset="0"/>
              </a:rPr>
            </a:br>
            <a:r>
              <a:rPr lang="ru-RU" sz="3500" i="1" dirty="0">
                <a:latin typeface="Arial" pitchFamily="34" charset="0"/>
                <a:cs typeface="Arial" pitchFamily="34" charset="0"/>
              </a:rPr>
              <a:t>(ред. от 03.07.2016) "Об образовании в Российской Федерации" </a:t>
            </a:r>
          </a:p>
        </p:txBody>
      </p:sp>
    </p:spTree>
    <p:extLst>
      <p:ext uri="{BB962C8B-B14F-4D97-AF65-F5344CB8AC3E}">
        <p14:creationId xmlns:p14="http://schemas.microsoft.com/office/powerpoint/2010/main" val="3293840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2" t="12679" r="14883" b="5094"/>
          <a:stretch/>
        </p:blipFill>
        <p:spPr bwMode="auto">
          <a:xfrm>
            <a:off x="4397772" y="-400651"/>
            <a:ext cx="11089232" cy="159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39207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5" t="13656" r="14571" b="9000"/>
          <a:stretch/>
        </p:blipFill>
        <p:spPr bwMode="auto">
          <a:xfrm>
            <a:off x="4325764" y="-80024"/>
            <a:ext cx="11305256" cy="1533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78920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1" t="15023" r="14726" b="10563"/>
          <a:stretch/>
        </p:blipFill>
        <p:spPr bwMode="auto">
          <a:xfrm>
            <a:off x="4541788" y="32562"/>
            <a:ext cx="11233248" cy="151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938183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5" t="14437" r="14803" b="36345"/>
          <a:stretch/>
        </p:blipFill>
        <p:spPr bwMode="auto">
          <a:xfrm>
            <a:off x="3950293" y="205557"/>
            <a:ext cx="12328799" cy="110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10947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4241" r="6757" b="30290"/>
          <a:stretch/>
        </p:blipFill>
        <p:spPr bwMode="auto">
          <a:xfrm>
            <a:off x="0" y="493588"/>
            <a:ext cx="20167524" cy="1439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62705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4" t="23421" r="6602" b="21696"/>
          <a:stretch/>
        </p:blipFill>
        <p:spPr bwMode="auto">
          <a:xfrm>
            <a:off x="149300" y="709639"/>
            <a:ext cx="19879493" cy="1382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946066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4" t="28108" r="6132" b="18767"/>
          <a:stretch/>
        </p:blipFill>
        <p:spPr bwMode="auto">
          <a:xfrm>
            <a:off x="207806" y="493589"/>
            <a:ext cx="19901214" cy="1346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5990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4" t="13851" r="15039" b="11345"/>
          <a:stretch/>
        </p:blipFill>
        <p:spPr bwMode="auto">
          <a:xfrm>
            <a:off x="4037732" y="-10467"/>
            <a:ext cx="11521280" cy="1542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49630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8" t="14827" r="14883" b="17789"/>
          <a:stretch/>
        </p:blipFill>
        <p:spPr bwMode="auto">
          <a:xfrm>
            <a:off x="4037733" y="321554"/>
            <a:ext cx="12241359" cy="1492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956590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2" t="40023" r="7070" b="21306"/>
          <a:stretch/>
        </p:blipFill>
        <p:spPr bwMode="auto">
          <a:xfrm>
            <a:off x="149300" y="565597"/>
            <a:ext cx="20023509" cy="100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19452" y="14463141"/>
            <a:ext cx="720000" cy="72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50456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5717"/>
            <a:ext cx="20316825" cy="2540794"/>
          </a:xfrm>
        </p:spPr>
        <p:txBody>
          <a:bodyPr>
            <a:noAutofit/>
          </a:bodyPr>
          <a:lstStyle/>
          <a:p>
            <a:pPr algn="ctr"/>
            <a:r>
              <a:rPr lang="ru-RU" sz="7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Заседание Совета при Президенте РФ </a:t>
            </a:r>
            <a:br>
              <a:rPr lang="ru-RU" sz="7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науке и образованию</a:t>
            </a:r>
            <a:br>
              <a:rPr lang="ru-RU" sz="7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 июня 2014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5404" y="5966197"/>
            <a:ext cx="18285143" cy="7785895"/>
          </a:xfrm>
        </p:spPr>
        <p:txBody>
          <a:bodyPr/>
          <a:lstStyle/>
          <a:p>
            <a:pPr marL="243848" indent="0">
              <a:buNone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«Есть объективный запрос на перемены в системе подготовки инженерных кадров. Меняется не только технологический, но и весь уклад жизни, меняются и представления об инженерной деятельности, растут требования к этой профессии»</a:t>
            </a:r>
          </a:p>
          <a:p>
            <a:pPr marL="243848" indent="0" algn="r">
              <a:buNone/>
            </a:pPr>
            <a:r>
              <a:rPr lang="ru-RU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В.В. Путин</a:t>
            </a:r>
          </a:p>
        </p:txBody>
      </p:sp>
    </p:spTree>
    <p:extLst>
      <p:ext uri="{BB962C8B-B14F-4D97-AF65-F5344CB8AC3E}">
        <p14:creationId xmlns:p14="http://schemas.microsoft.com/office/powerpoint/2010/main" val="761996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1"/>
          <p:cNvSpPr txBox="1">
            <a:spLocks/>
          </p:cNvSpPr>
          <p:nvPr/>
        </p:nvSpPr>
        <p:spPr bwMode="auto">
          <a:xfrm>
            <a:off x="2627109" y="6298269"/>
            <a:ext cx="15062610" cy="26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2" rIns="91405" bIns="45702" anchor="ctr"/>
          <a:lstStyle>
            <a:lvl1pPr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800" b="1" dirty="0">
                <a:solidFill>
                  <a:srgbClr val="2C3E50">
                    <a:lumMod val="50000"/>
                  </a:srgbClr>
                </a:solidFill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6604" y="14625217"/>
            <a:ext cx="806489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5798D"/>
                </a:solidFill>
                <a:latin typeface="Arial Narrow" pitchFamily="34" charset="0"/>
              </a:rPr>
              <a:t>Все права защищены. © Координационный совет «Инженерное дело». 2016</a:t>
            </a:r>
          </a:p>
        </p:txBody>
      </p:sp>
    </p:spTree>
    <p:extLst>
      <p:ext uri="{BB962C8B-B14F-4D97-AF65-F5344CB8AC3E}">
        <p14:creationId xmlns:p14="http://schemas.microsoft.com/office/powerpoint/2010/main" val="3116536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1"/>
          <p:cNvSpPr txBox="1">
            <a:spLocks/>
          </p:cNvSpPr>
          <p:nvPr/>
        </p:nvSpPr>
        <p:spPr bwMode="auto">
          <a:xfrm>
            <a:off x="2610217" y="565597"/>
            <a:ext cx="15062610" cy="26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2" rIns="91405" bIns="45702" anchor="ctr"/>
          <a:lstStyle>
            <a:lvl1pPr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800" b="1" dirty="0">
                <a:solidFill>
                  <a:srgbClr val="2C3E50">
                    <a:lumMod val="50000"/>
                  </a:srgbClr>
                </a:solidFill>
              </a:rPr>
              <a:t>Контактная информация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9300" y="5030093"/>
            <a:ext cx="19005223" cy="9586095"/>
          </a:xfrm>
          <a:prstGeom prst="rect">
            <a:avLst/>
          </a:prstGeom>
        </p:spPr>
        <p:txBody>
          <a:bodyPr>
            <a:normAutofit/>
          </a:bodyPr>
          <a:lstStyle>
            <a:lvl1pPr marL="812828" indent="-568980" algn="l" rtl="0" eaLnBrk="1" latinLnBrk="0" hangingPunct="1">
              <a:spcBef>
                <a:spcPts val="889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1808" indent="-508018" algn="l" rtl="0" eaLnBrk="1" latinLnBrk="0" hangingPunct="1">
              <a:spcBef>
                <a:spcPts val="720"/>
              </a:spcBef>
              <a:buClr>
                <a:schemeClr val="accent1"/>
              </a:buClr>
              <a:buFont typeface="Verdana"/>
              <a:buChar char="◦"/>
              <a:defRPr kumimoji="0"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0147" indent="-508018" algn="l" rtl="0" eaLnBrk="1" latinLnBrk="0" hangingPunct="1">
              <a:spcBef>
                <a:spcPts val="778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89" indent="-508018" algn="l" rtl="0" eaLnBrk="1" latinLnBrk="0" hangingPunct="1">
              <a:spcBef>
                <a:spcPts val="778"/>
              </a:spcBef>
              <a:buClr>
                <a:schemeClr val="accent2"/>
              </a:buClr>
              <a:buFont typeface="Wingdings 2"/>
              <a:buChar char=""/>
              <a:defRPr kumimoji="0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8107" indent="-508018" algn="l" rtl="0" eaLnBrk="1" latinLnBrk="0" hangingPunct="1">
              <a:spcBef>
                <a:spcPts val="778"/>
              </a:spcBef>
              <a:buClr>
                <a:schemeClr val="accent2"/>
              </a:buClr>
              <a:buFont typeface="Wingdings 2"/>
              <a:buChar char=""/>
              <a:defRPr kumimoji="0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24" indent="-508018" algn="l" rtl="0" eaLnBrk="1" latinLnBrk="0" hangingPunct="1">
              <a:spcBef>
                <a:spcPts val="778"/>
              </a:spcBef>
              <a:buClr>
                <a:schemeClr val="accent3"/>
              </a:buClr>
              <a:buFont typeface="Wingdings 2"/>
              <a:buChar char=""/>
              <a:defRPr kumimoji="0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4142" indent="-508018" algn="l" rtl="0" eaLnBrk="1" latinLnBrk="0" hangingPunct="1">
              <a:spcBef>
                <a:spcPts val="778"/>
              </a:spcBef>
              <a:buClr>
                <a:schemeClr val="accent3"/>
              </a:buClr>
              <a:buFont typeface="Wingdings 2"/>
              <a:buChar char="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160" indent="-508018" algn="l" rtl="0" eaLnBrk="1" latinLnBrk="0" hangingPunct="1">
              <a:spcBef>
                <a:spcPts val="778"/>
              </a:spcBef>
              <a:buClr>
                <a:schemeClr val="accent3"/>
              </a:buClr>
              <a:buFont typeface="Wingdings 2"/>
              <a:buChar char="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80178" indent="-508018" algn="l" rtl="0" eaLnBrk="1" latinLnBrk="0" hangingPunct="1">
              <a:spcBef>
                <a:spcPts val="778"/>
              </a:spcBef>
              <a:buClr>
                <a:schemeClr val="accent3"/>
              </a:buClr>
              <a:buFont typeface="Wingdings 2"/>
              <a:buChar char=""/>
              <a:defRPr kumimoji="0"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algn="ctr">
              <a:lnSpc>
                <a:spcPct val="130000"/>
              </a:lnSpc>
              <a:spcAft>
                <a:spcPts val="3000"/>
              </a:spcAft>
              <a:buNone/>
            </a:pPr>
            <a:r>
              <a:rPr lang="en-US" sz="5400" b="1" dirty="0">
                <a:solidFill>
                  <a:srgbClr val="15798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E-mail:</a:t>
            </a:r>
            <a:r>
              <a:rPr lang="en-US" sz="5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pavelromanov-umo@yandex.ru </a:t>
            </a:r>
            <a:endParaRPr lang="en-US" sz="5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 algn="ctr">
              <a:lnSpc>
                <a:spcPct val="130000"/>
              </a:lnSpc>
              <a:spcAft>
                <a:spcPts val="3000"/>
              </a:spcAft>
              <a:buFont typeface="Wingdings 3"/>
              <a:buNone/>
            </a:pPr>
            <a:r>
              <a:rPr lang="ru-RU" sz="5400" b="1" dirty="0">
                <a:solidFill>
                  <a:srgbClr val="15798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Телефон:</a:t>
            </a:r>
            <a:r>
              <a:rPr lang="en-US" sz="5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+79112154182</a:t>
            </a:r>
            <a:endParaRPr lang="ru-RU" sz="5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 algn="ctr">
              <a:lnSpc>
                <a:spcPct val="130000"/>
              </a:lnSpc>
              <a:spcAft>
                <a:spcPts val="3000"/>
              </a:spcAft>
              <a:buNone/>
            </a:pPr>
            <a:r>
              <a:rPr lang="en-US" sz="5400" b="1" dirty="0">
                <a:solidFill>
                  <a:srgbClr val="15798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http</a:t>
            </a:r>
            <a:r>
              <a:rPr lang="ru-RU" sz="5400" b="1" dirty="0">
                <a:solidFill>
                  <a:srgbClr val="15798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://</a:t>
            </a:r>
            <a:r>
              <a:rPr lang="en-US" sz="54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ksid.spbstu.ru</a:t>
            </a:r>
            <a:endParaRPr lang="ru-RU" sz="5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 algn="ctr">
              <a:lnSpc>
                <a:spcPct val="130000"/>
              </a:lnSpc>
              <a:spcAft>
                <a:spcPts val="3000"/>
              </a:spcAft>
              <a:buNone/>
            </a:pPr>
            <a:endParaRPr lang="en-US" sz="5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8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азвание 1"/>
          <p:cNvSpPr>
            <a:spLocks noGrp="1"/>
          </p:cNvSpPr>
          <p:nvPr>
            <p:ph type="title"/>
          </p:nvPr>
        </p:nvSpPr>
        <p:spPr>
          <a:xfrm>
            <a:off x="0" y="1080642"/>
            <a:ext cx="20316825" cy="12851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Организационная структура управления </a:t>
            </a:r>
            <a:br>
              <a:rPr lang="ru-RU" alt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разработки учебно-методического обеспечения</a:t>
            </a:r>
            <a:br>
              <a:rPr lang="ru-RU" alt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образовательного процесса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6084" y="12524203"/>
            <a:ext cx="13015521" cy="1938938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marL="342708" indent="-342708">
              <a:buFont typeface="Calibri" panose="020F0502020204030204" pitchFamily="34" charset="0"/>
              <a:buChar char="―"/>
            </a:pPr>
            <a:r>
              <a:rPr lang="ru-RU" alt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уровням высшего образования;</a:t>
            </a:r>
          </a:p>
          <a:p>
            <a:pPr marL="342708" indent="-342708">
              <a:buFont typeface="Calibri" panose="020F0502020204030204" pitchFamily="34" charset="0"/>
              <a:buChar char="―"/>
            </a:pPr>
            <a:r>
              <a:rPr lang="ru-RU" alt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направленностям (профилям) образовательных программ; </a:t>
            </a:r>
          </a:p>
          <a:p>
            <a:pPr marL="342708" indent="-342708">
              <a:buFont typeface="Calibri" panose="020F0502020204030204" pitchFamily="34" charset="0"/>
              <a:buChar char="―"/>
            </a:pPr>
            <a:r>
              <a:rPr lang="ru-RU" alt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направлениям подготовки и специальностям;</a:t>
            </a:r>
          </a:p>
          <a:p>
            <a:pPr marL="342708" indent="-342708">
              <a:buFont typeface="Calibri" panose="020F0502020204030204" pitchFamily="34" charset="0"/>
              <a:buChar char="―"/>
            </a:pPr>
            <a:r>
              <a:rPr lang="ru-RU" alt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обеспечению деятельности УМО в отдельных субъектах РФ.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05484" y="11654829"/>
            <a:ext cx="1056908" cy="769520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57140" y="3445917"/>
            <a:ext cx="14698016" cy="8071336"/>
            <a:chOff x="2013124" y="4366225"/>
            <a:chExt cx="14698016" cy="8071336"/>
          </a:xfrm>
        </p:grpSpPr>
        <p:sp>
          <p:nvSpPr>
            <p:cNvPr id="5" name="TextBox 4"/>
            <p:cNvSpPr txBox="1"/>
            <p:nvPr/>
          </p:nvSpPr>
          <p:spPr>
            <a:xfrm>
              <a:off x="12003123" y="11292603"/>
              <a:ext cx="4663505" cy="1015608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 eaLnBrk="1" hangingPunct="1">
                <a:defRPr/>
              </a:pPr>
              <a:r>
                <a:rPr lang="ru-RU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учебно-методических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объединений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0309" y="8630493"/>
              <a:ext cx="6846455" cy="1015608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 eaLnBrk="1" hangingPunct="1">
                <a:defRPr/>
              </a:pPr>
              <a:r>
                <a:rPr lang="ru-RU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укрупненных групп профессий, специальностей и направлений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15144" y="7230843"/>
              <a:ext cx="3709718" cy="1015608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 eaLnBrk="1" hangingPunct="1">
                <a:defRPr/>
              </a:pPr>
              <a:r>
                <a:rPr lang="ru-RU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областей образования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61768" y="11298748"/>
              <a:ext cx="5720415" cy="1015608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 eaLnBrk="1" hangingPunct="1">
                <a:defRPr/>
              </a:pPr>
              <a:r>
                <a:rPr lang="ru-RU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ФЕДЕРАЛЬНЫЕ ОРГАНЫ ИСПОЛНИТЕЛЬНОЙ ВЛАСТИ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1768" y="4769518"/>
              <a:ext cx="5720415" cy="553943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 eaLnBrk="1" hangingPunct="1">
                <a:defRPr/>
              </a:pPr>
              <a:r>
                <a:rPr lang="ru-RU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МИНОБРНАУКИ РОССИИ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637" y="4672429"/>
              <a:ext cx="4985583" cy="861720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 eaLnBrk="1" hangingPunct="1">
                <a:defRPr/>
              </a:pPr>
              <a:r>
                <a:rPr lang="ru-RU" sz="25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Координационных советов </a:t>
              </a:r>
              <a:endPara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ru-RU" sz="25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по областям образования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69798" y="4594176"/>
              <a:ext cx="1056908" cy="1015768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6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298182" y="11231989"/>
              <a:ext cx="1056908" cy="1015768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57</a:t>
              </a:r>
              <a:endParaRPr lang="ru-RU" sz="6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38132" y="7190333"/>
              <a:ext cx="1056908" cy="1015768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6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19582" y="8585594"/>
              <a:ext cx="1056908" cy="1015768"/>
            </a:xfrm>
            <a:prstGeom prst="rect">
              <a:avLst/>
            </a:prstGeom>
            <a:noFill/>
          </p:spPr>
          <p:txBody>
            <a:bodyPr wrap="square" lIns="91388" tIns="45693" rIns="91388" bIns="45693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57</a:t>
              </a:r>
              <a:endParaRPr lang="ru-RU" sz="6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013124" y="4366225"/>
              <a:ext cx="5904656" cy="139766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806484" y="4384685"/>
              <a:ext cx="5904656" cy="139766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21508" y="11029825"/>
              <a:ext cx="5904656" cy="139766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374436" y="11039901"/>
              <a:ext cx="6336704" cy="139766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464388" y="8418105"/>
              <a:ext cx="9892584" cy="139766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Прямая со стрелкой 3"/>
            <p:cNvCxnSpPr>
              <a:stCxn id="18" idx="3"/>
              <a:endCxn id="19" idx="1"/>
            </p:cNvCxnSpPr>
            <p:nvPr/>
          </p:nvCxnSpPr>
          <p:spPr>
            <a:xfrm>
              <a:off x="7926164" y="11728655"/>
              <a:ext cx="2448272" cy="1007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2381548" y="6647413"/>
              <a:ext cx="13681520" cy="3528392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Прямая со стрелкой 34"/>
            <p:cNvCxnSpPr>
              <a:stCxn id="2" idx="3"/>
              <a:endCxn id="17" idx="1"/>
            </p:cNvCxnSpPr>
            <p:nvPr/>
          </p:nvCxnSpPr>
          <p:spPr>
            <a:xfrm>
              <a:off x="7917780" y="5065055"/>
              <a:ext cx="2888704" cy="184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2013124" y="5782345"/>
              <a:ext cx="48644" cy="52474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16389062" y="5782345"/>
              <a:ext cx="0" cy="52575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Стрелка вниз 38"/>
            <p:cNvSpPr/>
            <p:nvPr/>
          </p:nvSpPr>
          <p:spPr>
            <a:xfrm rot="10800000">
              <a:off x="13132836" y="5848872"/>
              <a:ext cx="1224136" cy="1609295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Стрелка вниз 40"/>
            <p:cNvSpPr/>
            <p:nvPr/>
          </p:nvSpPr>
          <p:spPr>
            <a:xfrm>
              <a:off x="13234411" y="9454572"/>
              <a:ext cx="1224136" cy="1609295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178547" y="11893073"/>
            <a:ext cx="174800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Научно-методические, экспертные и иные советы, секции, рабочие группы, отделения: </a:t>
            </a:r>
          </a:p>
        </p:txBody>
      </p:sp>
    </p:spTree>
    <p:extLst>
      <p:ext uri="{BB962C8B-B14F-4D97-AF65-F5344CB8AC3E}">
        <p14:creationId xmlns:p14="http://schemas.microsoft.com/office/powerpoint/2010/main" val="291573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404" y="565597"/>
            <a:ext cx="18285143" cy="2540794"/>
          </a:xfrm>
        </p:spPr>
        <p:txBody>
          <a:bodyPr>
            <a:normAutofit/>
          </a:bodyPr>
          <a:lstStyle/>
          <a:p>
            <a:pPr algn="ctr"/>
            <a:r>
              <a:rPr lang="ru-RU" sz="7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Система инженерного 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580" t="17894" r="15739" b="21895"/>
          <a:stretch/>
        </p:blipFill>
        <p:spPr>
          <a:xfrm>
            <a:off x="34156" y="3589933"/>
            <a:ext cx="18478500" cy="89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3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азвание 1"/>
          <p:cNvSpPr>
            <a:spLocks noGrp="1"/>
          </p:cNvSpPr>
          <p:nvPr>
            <p:ph type="title" idx="4294967295"/>
          </p:nvPr>
        </p:nvSpPr>
        <p:spPr>
          <a:xfrm>
            <a:off x="0" y="133549"/>
            <a:ext cx="20092370" cy="2186949"/>
          </a:xfrm>
        </p:spPr>
        <p:txBody>
          <a:bodyPr lIns="203094" tIns="101548" rIns="203094" bIns="101548">
            <a:noAutofit/>
          </a:bodyPr>
          <a:lstStyle/>
          <a:p>
            <a:pPr algn="ctr" defTabSz="2028544"/>
            <a:r>
              <a:rPr lang="ru-RU" altLang="ru-RU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Новая структура перечня направлений </a:t>
            </a:r>
            <a:br>
              <a:rPr lang="ru-RU" altLang="ru-RU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специальностей подготовки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31720" y="2437805"/>
            <a:ext cx="10639260" cy="11403803"/>
            <a:chOff x="3821708" y="2838581"/>
            <a:chExt cx="10639260" cy="11403803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3821708" y="2838581"/>
              <a:ext cx="7871796" cy="779482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3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Области Образования</a:t>
              </a:r>
              <a:endParaRPr lang="ru-RU" sz="33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3821708" y="3762277"/>
              <a:ext cx="7871796" cy="1128149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Математические и естественные науки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3821708" y="5124088"/>
              <a:ext cx="7871796" cy="1128149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Инженерное дело, технологии и технические науки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3821708" y="6456691"/>
              <a:ext cx="7871796" cy="1119023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Здравоохранение и медицинские науки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3821708" y="7789296"/>
              <a:ext cx="7871796" cy="1106243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Сельское хозяйство и сельскохозяйственные науки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>
              <a:off x="3821708" y="9136504"/>
              <a:ext cx="7871796" cy="602410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Науки об обществе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>
              <a:off x="3821708" y="9895905"/>
              <a:ext cx="7871796" cy="921870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Образование и педагогические науки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 bwMode="auto">
            <a:xfrm>
              <a:off x="3821708" y="11120806"/>
              <a:ext cx="7871796" cy="602410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Гуманитарные науки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>
              <a:off x="3821708" y="12053628"/>
              <a:ext cx="7871796" cy="60423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Искусство и культура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 bwMode="auto">
            <a:xfrm>
              <a:off x="3821708" y="13079551"/>
              <a:ext cx="7871796" cy="1162833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Оборона и безопасность государства. Военные науки.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 bwMode="auto">
            <a:xfrm>
              <a:off x="11905309" y="2838581"/>
              <a:ext cx="2555656" cy="779482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300" b="1" dirty="0">
                  <a:solidFill>
                    <a:srgbClr val="292934"/>
                  </a:solidFill>
                  <a:cs typeface="Times New Roman" pitchFamily="18" charset="0"/>
                </a:rPr>
                <a:t>всего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 bwMode="auto">
            <a:xfrm>
              <a:off x="11842465" y="3762277"/>
              <a:ext cx="2618500" cy="1128149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46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11842465" y="5124088"/>
              <a:ext cx="2618500" cy="1128149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216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 bwMode="auto">
            <a:xfrm>
              <a:off x="11993757" y="6456691"/>
              <a:ext cx="2467211" cy="1119023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10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 bwMode="auto">
            <a:xfrm>
              <a:off x="11993757" y="7743659"/>
              <a:ext cx="2467211" cy="1108069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24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 bwMode="auto">
            <a:xfrm>
              <a:off x="11993757" y="9125549"/>
              <a:ext cx="2467211" cy="604236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64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 bwMode="auto">
            <a:xfrm>
              <a:off x="11972809" y="9895905"/>
              <a:ext cx="2488156" cy="921870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10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 bwMode="auto">
            <a:xfrm>
              <a:off x="11993757" y="12070057"/>
              <a:ext cx="2467211" cy="606062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71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 bwMode="auto">
            <a:xfrm>
              <a:off x="11993757" y="13079551"/>
              <a:ext cx="2467211" cy="1162833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19</a:t>
              </a:r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>
              <a:off x="12014135" y="11079677"/>
              <a:ext cx="2446826" cy="683698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29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05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3629"/>
            <a:ext cx="20316825" cy="2540794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Система учебно-методических объединений </a:t>
            </a:r>
            <a: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 области образования</a:t>
            </a:r>
            <a: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«Инженерное дело, технологии и технические науки»</a:t>
            </a:r>
            <a:endParaRPr lang="ru-RU" sz="6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54029"/>
            <a:ext cx="19370547" cy="8721999"/>
          </a:xfrm>
        </p:spPr>
        <p:txBody>
          <a:bodyPr>
            <a:noAutofit/>
          </a:bodyPr>
          <a:lstStyle/>
          <a:p>
            <a:pPr indent="540385" algn="just">
              <a:lnSpc>
                <a:spcPct val="130000"/>
              </a:lnSpc>
              <a:spcAft>
                <a:spcPts val="3600"/>
              </a:spcAft>
            </a:pP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Координационный совет на паритетной основе</a:t>
            </a: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3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объединяет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ректоров ведущих технических университетов</a:t>
            </a: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3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представителей крупнейших работодателей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en-US" sz="3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из важнейших отраслей промышленности.</a:t>
            </a:r>
          </a:p>
          <a:p>
            <a:pPr indent="540385" algn="just">
              <a:lnSpc>
                <a:spcPct val="130000"/>
              </a:lnSpc>
            </a:pP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Координационный совет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совместно с </a:t>
            </a:r>
            <a:r>
              <a:rPr lang="ru-RU" sz="50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Минобрнауки</a:t>
            </a: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3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России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определяет стратегию развития образования </a:t>
            </a: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en-US" sz="3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инженерной области,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координируют деятельность</a:t>
            </a: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3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5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федеральных УМО.</a:t>
            </a:r>
          </a:p>
        </p:txBody>
      </p:sp>
    </p:spTree>
    <p:extLst>
      <p:ext uri="{BB962C8B-B14F-4D97-AF65-F5344CB8AC3E}">
        <p14:creationId xmlns:p14="http://schemas.microsoft.com/office/powerpoint/2010/main" val="94480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9653"/>
            <a:ext cx="20316825" cy="2540794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Система учебно-методических объединений </a:t>
            </a:r>
            <a: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 области образования</a:t>
            </a:r>
            <a:r>
              <a:rPr lang="en-US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6000" dirty="0">
                <a:solidFill>
                  <a:prstClr val="black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«Инженерное дело, технологии и технические науки»</a:t>
            </a:r>
            <a:endParaRPr lang="ru-RU" sz="6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308" y="4598045"/>
            <a:ext cx="19149239" cy="9154047"/>
          </a:xfrm>
        </p:spPr>
        <p:txBody>
          <a:bodyPr>
            <a:normAutofit/>
          </a:bodyPr>
          <a:lstStyle/>
          <a:p>
            <a:pPr indent="540385" algn="just">
              <a:lnSpc>
                <a:spcPct val="130000"/>
              </a:lnSpc>
              <a:spcAft>
                <a:spcPts val="3600"/>
              </a:spcAft>
            </a:pPr>
            <a:r>
              <a:rPr lang="ru-RU" sz="5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Федеральные УМО </a:t>
            </a:r>
            <a:r>
              <a:rPr lang="ru-RU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включают в свой состав</a:t>
            </a:r>
            <a: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педагогических, научных работников из всех</a:t>
            </a:r>
            <a:r>
              <a:rPr lang="en-US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заинтересованных инженерных вузов и представителей</a:t>
            </a:r>
            <a:r>
              <a:rPr lang="en-US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работодателей.</a:t>
            </a:r>
          </a:p>
          <a:p>
            <a:pPr indent="540385" algn="just">
              <a:lnSpc>
                <a:spcPct val="130000"/>
              </a:lnSpc>
            </a:pPr>
            <a:r>
              <a:rPr lang="ru-RU" sz="50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Федеральные УМО организует </a:t>
            </a:r>
            <a:r>
              <a:rPr lang="ru-RU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разработку</a:t>
            </a:r>
            <a: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федеральных государственных образовательных</a:t>
            </a:r>
            <a: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стандартов, примерных образовательных</a:t>
            </a:r>
            <a:r>
              <a:rPr lang="en-US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000" b="1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программ.</a:t>
            </a:r>
            <a:endParaRPr lang="ru-RU" sz="5000" dirty="0"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015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6_Тема Office">
  <a:themeElements>
    <a:clrScheme name="presentation_rf">
      <a:dk1>
        <a:srgbClr val="2980B9"/>
      </a:dk1>
      <a:lt1>
        <a:sysClr val="window" lastClr="FFFFFF"/>
      </a:lt1>
      <a:dk2>
        <a:srgbClr val="C0392B"/>
      </a:dk2>
      <a:lt2>
        <a:srgbClr val="2C3E5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Тема Office">
  <a:themeElements>
    <a:clrScheme name="presentation_rf">
      <a:dk1>
        <a:srgbClr val="2980B9"/>
      </a:dk1>
      <a:lt1>
        <a:sysClr val="window" lastClr="FFFFFF"/>
      </a:lt1>
      <a:dk2>
        <a:srgbClr val="C0392B"/>
      </a:dk2>
      <a:lt2>
        <a:srgbClr val="2C3E5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745</Words>
  <Application>Microsoft Office PowerPoint</Application>
  <PresentationFormat>Произвольный</PresentationFormat>
  <Paragraphs>159</Paragraphs>
  <Slides>41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6_Тема Office</vt:lpstr>
      <vt:lpstr>5_Тема Office</vt:lpstr>
      <vt:lpstr>Открытая</vt:lpstr>
      <vt:lpstr>Презентация PowerPoint</vt:lpstr>
      <vt:lpstr>Система учебно-методических объединений</vt:lpstr>
      <vt:lpstr>ФЗ «Об образовании  в Российской Федерации»</vt:lpstr>
      <vt:lpstr>Заседание Совета при Президенте РФ  по науке и образованию   23 июня 2014 года</vt:lpstr>
      <vt:lpstr>Организационная структура управления  разработки учебно-методического обеспечения образовательного процесса</vt:lpstr>
      <vt:lpstr>Система инженерного образования</vt:lpstr>
      <vt:lpstr>Новая структура перечня направлений  и специальностей подготовки</vt:lpstr>
      <vt:lpstr>Система учебно-методических объединений  по области образования «Инженерное дело, технологии и технические науки»</vt:lpstr>
      <vt:lpstr>Система учебно-методических объединений  по области образования «Инженерное дело, технологии и технические науки»</vt:lpstr>
      <vt:lpstr>Система учебно-методических объединений  по области образования «Инженерное дело, технологии и технические науки»</vt:lpstr>
      <vt:lpstr>Задачи Координационного совета по области образования «Инженерное дело, технологии  и технические науки»</vt:lpstr>
      <vt:lpstr>Задачи Координационного совета по области образования «Инженерное дело, технологии  и технические науки»</vt:lpstr>
      <vt:lpstr>Координационный совет по области образования «Инженерное дело, технологии и технические науки»</vt:lpstr>
      <vt:lpstr>Координационный совет по области образования «Инженерное дело, технологии и технические науки»</vt:lpstr>
      <vt:lpstr>ОРГАНИЗАЦИОННАЯ СТРУКТУРА УПРАВЛЕНИЯ РАЗРАБОТКИ УЧЕБНО-МЕТОДИЧЕСКОГО ОБЕСПЕЧЕНИЯ ОБРАЗОВАТЕЛЬНОГО ПРОЦЕССА</vt:lpstr>
      <vt:lpstr>Презентация PowerPoint</vt:lpstr>
      <vt:lpstr>Презентация PowerPoint</vt:lpstr>
      <vt:lpstr>Концепция актуализированных ФГОС – ПООП  ПОЗВОЛЯЕТ:</vt:lpstr>
      <vt:lpstr>Концепция актуализированных ФГОС – ПООП</vt:lpstr>
      <vt:lpstr>Презентация PowerPoint</vt:lpstr>
      <vt:lpstr>Презентация PowerPoint</vt:lpstr>
      <vt:lpstr>Презентация PowerPoint</vt:lpstr>
      <vt:lpstr>Приказ Минобрнауки от 28.05.2014 г. № 594  «Об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ОБРАЗОВАТЕЛЬНОЙ СЕТИ</dc:title>
  <dc:creator>Герасимчук Дмитрий Леонидович</dc:creator>
  <cp:lastModifiedBy>user</cp:lastModifiedBy>
  <cp:revision>378</cp:revision>
  <cp:lastPrinted>2016-09-20T05:48:16Z</cp:lastPrinted>
  <dcterms:created xsi:type="dcterms:W3CDTF">2015-05-20T06:28:35Z</dcterms:created>
  <dcterms:modified xsi:type="dcterms:W3CDTF">2017-11-30T13:13:15Z</dcterms:modified>
</cp:coreProperties>
</file>